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2B46C-0D68-4723-941C-09548C6A3AFD}" type="datetimeFigureOut">
              <a:rPr lang="en-US" smtClean="0"/>
              <a:t>10/26/17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59E6B-9939-4AC5-BCB2-C678E00B4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4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Enforcement</a:t>
            </a:r>
            <a:r>
              <a:rPr lang="en-US" baseline="0" dirty="0" smtClean="0"/>
              <a:t> is front line in addressing needs and enforcing standards established by community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59E6B-9939-4AC5-BCB2-C678E00B4D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0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7B94-097E-4FFD-B4EE-B037048822FA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55D5-7951-4043-B6CC-1F0A217FC055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F43E-E940-4B91-8764-58A2AE289ABB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114E-3336-4696-841D-049D8B2210A2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3D6E-323C-4678-8AD5-4FAFD9EE66AD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844A-8C59-4FEC-9F6F-BA8CBA86253D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8619-040F-4D55-96C9-1C3C8CD394F7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3B86-ACF1-4D42-B474-340B3CC1A13B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6324-8FC1-4C91-9E99-F2D073BC6756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A678-41FC-4616-8B99-C27E086051AA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BC37-ABC4-49D3-9D51-B4176D354ED9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C2461C6-54F1-4D77-8D05-DF09C7C8B260}" type="datetime1">
              <a:rPr lang="en-US" smtClean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Eliminating Slum and Blight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A22761-D1FD-45DD-9518-A05FCEF9E7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Eliminating Slum and Blight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8077200" cy="1473200"/>
          </a:xfrm>
        </p:spPr>
        <p:txBody>
          <a:bodyPr/>
          <a:lstStyle/>
          <a:p>
            <a:r>
              <a:rPr lang="en-US" b="1" dirty="0" smtClean="0">
                <a:solidFill>
                  <a:srgbClr val="993300"/>
                </a:solidFill>
              </a:rPr>
              <a:t>Suzanne Weiss, Manager</a:t>
            </a:r>
          </a:p>
          <a:p>
            <a:r>
              <a:rPr lang="en-US" b="1" dirty="0" err="1" smtClean="0">
                <a:solidFill>
                  <a:srgbClr val="993300"/>
                </a:solidFill>
              </a:rPr>
              <a:t>HomeOwnership</a:t>
            </a:r>
            <a:r>
              <a:rPr lang="en-US" b="1" dirty="0" smtClean="0">
                <a:solidFill>
                  <a:srgbClr val="993300"/>
                </a:solidFill>
              </a:rPr>
              <a:t> &amp; Repair Section</a:t>
            </a:r>
          </a:p>
          <a:p>
            <a:r>
              <a:rPr lang="en-US" b="1" dirty="0" smtClean="0">
                <a:solidFill>
                  <a:srgbClr val="993300"/>
                </a:solidFill>
              </a:rPr>
              <a:t>Broward County Housing Finance &amp; Community Redevelopment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9" y="5562600"/>
            <a:ext cx="2854362" cy="105268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53100"/>
            <a:ext cx="16764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258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00200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Suzanne Weiss, Manager</a:t>
            </a:r>
          </a:p>
          <a:p>
            <a:pPr algn="ctr"/>
            <a:r>
              <a:rPr lang="en-US" dirty="0" err="1" smtClean="0"/>
              <a:t>HomeOwnership</a:t>
            </a:r>
            <a:r>
              <a:rPr lang="en-US" dirty="0" smtClean="0"/>
              <a:t> and Repair Section</a:t>
            </a:r>
          </a:p>
          <a:p>
            <a:pPr algn="ctr"/>
            <a:r>
              <a:rPr lang="en-US" b="1" dirty="0" smtClean="0"/>
              <a:t>Broward County Housing Finance and Community Redevelopment Division</a:t>
            </a:r>
          </a:p>
          <a:p>
            <a:pPr algn="ctr"/>
            <a:r>
              <a:rPr lang="en-US" dirty="0" smtClean="0"/>
              <a:t>110 NE 3</a:t>
            </a:r>
            <a:r>
              <a:rPr lang="en-US" baseline="30000" dirty="0" smtClean="0"/>
              <a:t>rd</a:t>
            </a:r>
            <a:r>
              <a:rPr lang="en-US" dirty="0" smtClean="0"/>
              <a:t> Street</a:t>
            </a:r>
          </a:p>
          <a:p>
            <a:pPr algn="ctr"/>
            <a:r>
              <a:rPr lang="en-US" dirty="0" smtClean="0"/>
              <a:t>Fort Lauderdale, FL 33301</a:t>
            </a:r>
          </a:p>
          <a:p>
            <a:pPr algn="ctr"/>
            <a:r>
              <a:rPr lang="en-US" dirty="0" smtClean="0"/>
              <a:t>954.357.4915</a:t>
            </a:r>
          </a:p>
          <a:p>
            <a:pPr algn="ctr"/>
            <a:r>
              <a:rPr lang="en-US" dirty="0" smtClean="0"/>
              <a:t>suweiss@broward.org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78655" y="6250164"/>
            <a:ext cx="3786691" cy="365125"/>
          </a:xfrm>
        </p:spPr>
        <p:txBody>
          <a:bodyPr/>
          <a:lstStyle/>
          <a:p>
            <a:pPr algn="ctr"/>
            <a:r>
              <a:rPr lang="en-US" sz="1800" b="1" i="1" cap="small" dirty="0" smtClean="0"/>
              <a:t>Eliminating Slum and Blight</a:t>
            </a:r>
            <a:endParaRPr lang="en-US" sz="1800" b="1" i="1" cap="small" dirty="0"/>
          </a:p>
        </p:txBody>
      </p:sp>
      <p:pic>
        <p:nvPicPr>
          <p:cNvPr id="2050" name="Picture 2" descr="BCLOGO3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68" y="4152010"/>
            <a:ext cx="2880264" cy="123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86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78655" y="6250164"/>
            <a:ext cx="3786691" cy="365125"/>
          </a:xfrm>
        </p:spPr>
        <p:txBody>
          <a:bodyPr/>
          <a:lstStyle/>
          <a:p>
            <a:pPr algn="ctr"/>
            <a:r>
              <a:rPr lang="en-US" sz="1800" b="1" i="1" dirty="0" smtClean="0"/>
              <a:t>Eliminating Slum and Blight</a:t>
            </a:r>
            <a:endParaRPr lang="en-US" sz="1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838200"/>
            <a:ext cx="7620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 smtClean="0"/>
              <a:t>Innovative ideas for community development</a:t>
            </a:r>
          </a:p>
          <a:p>
            <a:endParaRPr lang="en-US" dirty="0" smtClean="0"/>
          </a:p>
          <a:p>
            <a:r>
              <a:rPr lang="en-US" dirty="0" smtClean="0"/>
              <a:t>BMSD Infill Homes-40 vacant lots conveyed to nonprofits</a:t>
            </a:r>
          </a:p>
          <a:p>
            <a:endParaRPr lang="en-US" dirty="0"/>
          </a:p>
          <a:p>
            <a:r>
              <a:rPr lang="en-US" dirty="0" smtClean="0"/>
              <a:t>Community Land Trust-land owned by nonprofit CLT, leased to buyer, reducing buyer’s home purchase costs</a:t>
            </a:r>
          </a:p>
          <a:p>
            <a:endParaRPr lang="en-US" dirty="0"/>
          </a:p>
          <a:p>
            <a:r>
              <a:rPr lang="en-US" dirty="0" smtClean="0"/>
              <a:t>Student </a:t>
            </a:r>
            <a:r>
              <a:rPr lang="en-US" dirty="0"/>
              <a:t>loan debt converted to down payment assistance 2</a:t>
            </a:r>
            <a:r>
              <a:rPr lang="en-US" baseline="30000" dirty="0"/>
              <a:t>nd</a:t>
            </a:r>
            <a:r>
              <a:rPr lang="en-US" dirty="0"/>
              <a:t> mortgage-Maryland State Housing Association</a:t>
            </a:r>
          </a:p>
          <a:p>
            <a:endParaRPr lang="en-US" dirty="0" smtClean="0"/>
          </a:p>
          <a:p>
            <a:r>
              <a:rPr lang="en-US" dirty="0" smtClean="0"/>
              <a:t>Employer Assisted Housing-funds from employers to attract or retain employees</a:t>
            </a:r>
          </a:p>
          <a:p>
            <a:r>
              <a:rPr lang="en-US" dirty="0" smtClean="0"/>
              <a:t>Short term forgivable loan to rent or buy-employee must work for agreed length of time or specific location-Cleveland Clinic model</a:t>
            </a:r>
          </a:p>
          <a:p>
            <a:endParaRPr lang="en-US" dirty="0"/>
          </a:p>
          <a:p>
            <a:r>
              <a:rPr lang="en-US" dirty="0" smtClean="0"/>
              <a:t>Sea Cargo Containers as housing units</a:t>
            </a:r>
          </a:p>
          <a:p>
            <a:endParaRPr lang="en-US" dirty="0"/>
          </a:p>
          <a:p>
            <a:r>
              <a:rPr lang="en-US" dirty="0" smtClean="0"/>
              <a:t>Development loans to owners of infill property for family use</a:t>
            </a:r>
          </a:p>
          <a:p>
            <a:endParaRPr lang="en-US" dirty="0"/>
          </a:p>
          <a:p>
            <a:r>
              <a:rPr lang="en-US" dirty="0" smtClean="0"/>
              <a:t>Consolidating all Broward’s PA and rehab programs into one calendar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6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3668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 smtClean="0"/>
              <a:t>Housing Finance and Community Redevelopment Department (HFCRD) goals</a:t>
            </a:r>
          </a:p>
          <a:p>
            <a:pPr algn="ctr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</a:t>
            </a:r>
            <a:r>
              <a:rPr lang="en-US" dirty="0"/>
              <a:t>affordable </a:t>
            </a:r>
            <a:r>
              <a:rPr lang="en-US" dirty="0" smtClean="0"/>
              <a:t>rental </a:t>
            </a:r>
            <a:r>
              <a:rPr lang="en-US" dirty="0"/>
              <a:t>and </a:t>
            </a:r>
            <a:r>
              <a:rPr lang="en-US" dirty="0" smtClean="0"/>
              <a:t>homeownership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 </a:t>
            </a:r>
            <a:r>
              <a:rPr lang="en-US" dirty="0"/>
              <a:t>housing </a:t>
            </a:r>
            <a:r>
              <a:rPr lang="en-US" dirty="0" smtClean="0"/>
              <a:t>stock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Monitor </a:t>
            </a:r>
            <a:r>
              <a:rPr lang="en-US" dirty="0"/>
              <a:t>activities of smaller jurisdictions </a:t>
            </a:r>
            <a:r>
              <a:rPr lang="en-US" dirty="0" smtClean="0"/>
              <a:t>receiving federal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Explore and support innovations that create and sustain affordable housing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8340762" cy="365125"/>
          </a:xfrm>
        </p:spPr>
        <p:txBody>
          <a:bodyPr/>
          <a:lstStyle/>
          <a:p>
            <a:pPr algn="ctr"/>
            <a:r>
              <a:rPr lang="en-US" sz="1800" b="1" i="1" cap="small" dirty="0" smtClean="0"/>
              <a:t>Eliminating Slum and Blight</a:t>
            </a:r>
            <a:endParaRPr lang="en-US" sz="1800" b="1" i="1" cap="small" dirty="0"/>
          </a:p>
        </p:txBody>
      </p:sp>
    </p:spTree>
    <p:extLst>
      <p:ext uri="{BB962C8B-B14F-4D97-AF65-F5344CB8AC3E}">
        <p14:creationId xmlns:p14="http://schemas.microsoft.com/office/powerpoint/2010/main" val="263208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1454289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 smtClean="0"/>
              <a:t>HFCRD funded through 3 main sources</a:t>
            </a:r>
          </a:p>
          <a:p>
            <a:pPr algn="ctr"/>
            <a:endParaRPr lang="en-US" b="1" dirty="0" smtClean="0"/>
          </a:p>
          <a:p>
            <a:r>
              <a:rPr lang="en-US" b="1" i="1" dirty="0" smtClean="0"/>
              <a:t>FEDERAL FUNDS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HOME for actual </a:t>
            </a:r>
            <a:r>
              <a:rPr lang="en-US" dirty="0" err="1" smtClean="0"/>
              <a:t>sfh</a:t>
            </a:r>
            <a:r>
              <a:rPr lang="en-US" dirty="0" smtClean="0"/>
              <a:t> or multifamily affordable housing development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CDBG-Community Development Block Grant, enacted in 1974 Housing &amp; Community Development Act, one of longest running HUD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NSP, DRI, FEMA (STEP)</a:t>
            </a:r>
          </a:p>
          <a:p>
            <a:endParaRPr lang="en-US" dirty="0" smtClean="0"/>
          </a:p>
          <a:p>
            <a:r>
              <a:rPr lang="en-US" b="1" i="1" dirty="0" smtClean="0"/>
              <a:t>STATE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SHIP-State Housing Initiative Partnership: established by State of Florida in 1988 Flexible funds; 65% must be used for homeownership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HLMP (Hurricane Loss Mitigation Program) -  through State DEM</a:t>
            </a:r>
          </a:p>
          <a:p>
            <a:endParaRPr lang="en-US" dirty="0" smtClean="0"/>
          </a:p>
          <a:p>
            <a:r>
              <a:rPr lang="en-US" b="1" i="1" dirty="0" smtClean="0"/>
              <a:t>LOCAL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Bond Issuance: by Housing Finance Authority, issues bonds for large developments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Mortgage Credit Certification Program (MCC)-through lender-homebuyers can obtain up to $2,000/year rebate on federal income taxes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61709" y="6250164"/>
            <a:ext cx="3786691" cy="365125"/>
          </a:xfrm>
        </p:spPr>
        <p:txBody>
          <a:bodyPr/>
          <a:lstStyle/>
          <a:p>
            <a:pPr algn="ctr"/>
            <a:r>
              <a:rPr lang="en-US" sz="1800" b="1" i="1" cap="small" dirty="0" smtClean="0"/>
              <a:t>Eliminating Slum and Blight</a:t>
            </a:r>
            <a:endParaRPr lang="en-US" sz="1800" b="1" i="1" cap="small" dirty="0"/>
          </a:p>
        </p:txBody>
      </p:sp>
    </p:spTree>
    <p:extLst>
      <p:ext uri="{BB962C8B-B14F-4D97-AF65-F5344CB8AC3E}">
        <p14:creationId xmlns:p14="http://schemas.microsoft.com/office/powerpoint/2010/main" val="229168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5240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 smtClean="0"/>
              <a:t>ALL ACTIVITIES REQUIRE PUBLIC INPUT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Print ad announces proposed fund allocation and intended activities</a:t>
            </a:r>
          </a:p>
          <a:p>
            <a:r>
              <a:rPr lang="en-US" dirty="0" smtClean="0"/>
              <a:t>Public hearings</a:t>
            </a:r>
          </a:p>
          <a:p>
            <a:r>
              <a:rPr lang="en-US" dirty="0" smtClean="0"/>
              <a:t>Approval of plans by elected representatives 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Plans for Federal funds use is in the 5 year Consolidated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Plans for State funds use is in the Local Housing Assistance Plan (LHAP)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78655" y="6250164"/>
            <a:ext cx="3786691" cy="365125"/>
          </a:xfrm>
        </p:spPr>
        <p:txBody>
          <a:bodyPr/>
          <a:lstStyle/>
          <a:p>
            <a:pPr algn="ctr"/>
            <a:r>
              <a:rPr lang="en-US" sz="1800" b="1" i="1" cap="small" dirty="0" smtClean="0"/>
              <a:t>Eliminating Slum and Blight</a:t>
            </a:r>
            <a:endParaRPr lang="en-US" sz="1800" b="1" i="1" cap="small" dirty="0"/>
          </a:p>
        </p:txBody>
      </p:sp>
    </p:spTree>
    <p:extLst>
      <p:ext uri="{BB962C8B-B14F-4D97-AF65-F5344CB8AC3E}">
        <p14:creationId xmlns:p14="http://schemas.microsoft.com/office/powerpoint/2010/main" val="308301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7700" y="1391483"/>
            <a:ext cx="784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 smtClean="0"/>
              <a:t>Our Section’s ACTIVITY</a:t>
            </a:r>
          </a:p>
          <a:p>
            <a:pPr algn="ctr"/>
            <a:endParaRPr lang="en-US" b="1" cap="al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Purchase Down Payment Assistance: </a:t>
            </a:r>
            <a:r>
              <a:rPr lang="en-US" dirty="0" smtClean="0"/>
              <a:t>up to $40,000, recorded 2</a:t>
            </a:r>
            <a:r>
              <a:rPr lang="en-US" baseline="30000" dirty="0" smtClean="0"/>
              <a:t>nd</a:t>
            </a:r>
            <a:r>
              <a:rPr lang="en-US" dirty="0" smtClean="0"/>
              <a:t> mortgage, </a:t>
            </a:r>
          </a:p>
          <a:p>
            <a:r>
              <a:rPr lang="en-US" dirty="0"/>
              <a:t>	</a:t>
            </a:r>
            <a:r>
              <a:rPr lang="en-US" dirty="0" smtClean="0"/>
              <a:t>0% interest, 15 year term, forgiven after 15 years. Buyer </a:t>
            </a:r>
            <a:r>
              <a:rPr lang="en-US" u="sng" dirty="0" smtClean="0"/>
              <a:t>&gt;</a:t>
            </a:r>
            <a:r>
              <a:rPr lang="en-US" dirty="0" smtClean="0"/>
              <a:t>80% AMI, 	HOME and CDBG funded.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Minor Home Rehab; Water/Sewer Connect; Exterior Paint; Hurricane Hardening: </a:t>
            </a:r>
            <a:r>
              <a:rPr lang="en-US" dirty="0" smtClean="0"/>
              <a:t>up to about $40,000; recorded 2</a:t>
            </a:r>
            <a:r>
              <a:rPr lang="en-US" baseline="30000" dirty="0" smtClean="0"/>
              <a:t>nd</a:t>
            </a:r>
            <a:r>
              <a:rPr lang="en-US" dirty="0" smtClean="0"/>
              <a:t> mortgage, 0% interest, 15 years; Owner </a:t>
            </a:r>
            <a:r>
              <a:rPr lang="en-US" u="sng" dirty="0" smtClean="0"/>
              <a:t>&gt;</a:t>
            </a:r>
            <a:r>
              <a:rPr lang="en-US" dirty="0" smtClean="0"/>
              <a:t>120% AMI; SHIP  or HLMP funded.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Special Needs: </a:t>
            </a:r>
            <a:r>
              <a:rPr lang="en-US" dirty="0" smtClean="0"/>
              <a:t>Barrier free retrofit through Center for Independent Living; interior improvements included; recorded 2</a:t>
            </a:r>
            <a:r>
              <a:rPr lang="en-US" baseline="30000" dirty="0" smtClean="0"/>
              <a:t>nd</a:t>
            </a:r>
            <a:r>
              <a:rPr lang="en-US" dirty="0" smtClean="0"/>
              <a:t> mortgage, 0% interest, 15 years; Owner </a:t>
            </a:r>
            <a:r>
              <a:rPr lang="en-US" u="sng" dirty="0" smtClean="0"/>
              <a:t>&gt;</a:t>
            </a:r>
            <a:r>
              <a:rPr lang="en-US" dirty="0" smtClean="0"/>
              <a:t>120% AMI; SHIP funded.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BMSD New Infill Homes Development, Franklin Park Estates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78655" y="6250164"/>
            <a:ext cx="3786691" cy="365125"/>
          </a:xfrm>
        </p:spPr>
        <p:txBody>
          <a:bodyPr/>
          <a:lstStyle/>
          <a:p>
            <a:pPr algn="ctr"/>
            <a:r>
              <a:rPr lang="en-US" sz="1800" b="1" i="1" cap="small" dirty="0" smtClean="0"/>
              <a:t>Eliminating Slum and Blight</a:t>
            </a:r>
            <a:endParaRPr lang="en-US" sz="1800" b="1" i="1" cap="small" dirty="0"/>
          </a:p>
        </p:txBody>
      </p:sp>
    </p:spTree>
    <p:extLst>
      <p:ext uri="{BB962C8B-B14F-4D97-AF65-F5344CB8AC3E}">
        <p14:creationId xmlns:p14="http://schemas.microsoft.com/office/powerpoint/2010/main" val="172351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1363682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HOW DO WE INTERACT?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CDBG national </a:t>
            </a:r>
            <a:r>
              <a:rPr lang="en-US" dirty="0"/>
              <a:t>objectives benefit to low/mod persons; </a:t>
            </a:r>
            <a:r>
              <a:rPr lang="en-US" dirty="0" smtClean="0"/>
              <a:t>address </a:t>
            </a:r>
            <a:r>
              <a:rPr lang="en-US" dirty="0"/>
              <a:t>urgent community needs and existing conditions that pose serious and immediate </a:t>
            </a:r>
            <a:r>
              <a:rPr lang="en-US" dirty="0" smtClean="0"/>
              <a:t>threat; and the prevention or elimination of slum and blight. </a:t>
            </a:r>
          </a:p>
          <a:p>
            <a:endParaRPr lang="en-US" dirty="0"/>
          </a:p>
          <a:p>
            <a:r>
              <a:rPr lang="en-US" dirty="0" smtClean="0"/>
              <a:t>CDBG </a:t>
            </a:r>
            <a:r>
              <a:rPr lang="en-US" dirty="0"/>
              <a:t>funds can be used for infrastructure and public </a:t>
            </a:r>
            <a:r>
              <a:rPr lang="en-US" dirty="0" smtClean="0"/>
              <a:t>services such as: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Infrastructure  </a:t>
            </a:r>
            <a:r>
              <a:rPr lang="en-US" dirty="0" smtClean="0"/>
              <a:t>improvements - water </a:t>
            </a:r>
            <a:r>
              <a:rPr lang="en-US" dirty="0"/>
              <a:t>supply and </a:t>
            </a:r>
            <a:r>
              <a:rPr lang="en-US" dirty="0" smtClean="0"/>
              <a:t>sewers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 </a:t>
            </a:r>
            <a:r>
              <a:rPr lang="en-US" dirty="0" smtClean="0"/>
              <a:t>Services - </a:t>
            </a:r>
            <a:r>
              <a:rPr lang="en-US" dirty="0"/>
              <a:t>Women in Distress; Covenant House; Libraries; </a:t>
            </a:r>
            <a:r>
              <a:rPr lang="en-US" dirty="0" smtClean="0"/>
              <a:t>Elderly </a:t>
            </a:r>
            <a:r>
              <a:rPr lang="en-US" dirty="0"/>
              <a:t>Affairs; </a:t>
            </a:r>
            <a:r>
              <a:rPr lang="en-US" dirty="0" smtClean="0"/>
              <a:t>Youth After school programs; Light </a:t>
            </a:r>
            <a:r>
              <a:rPr lang="en-US" dirty="0"/>
              <a:t>of the World Clinic; Florida Singing </a:t>
            </a:r>
            <a:r>
              <a:rPr lang="en-US" dirty="0" smtClean="0"/>
              <a:t>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 </a:t>
            </a:r>
            <a:r>
              <a:rPr lang="en-US" dirty="0"/>
              <a:t>Enforcement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8655" y="6250164"/>
            <a:ext cx="3786691" cy="365125"/>
          </a:xfrm>
        </p:spPr>
        <p:txBody>
          <a:bodyPr/>
          <a:lstStyle/>
          <a:p>
            <a:pPr algn="ctr"/>
            <a:r>
              <a:rPr lang="en-US" sz="1800" b="1" i="1" cap="small" dirty="0" smtClean="0"/>
              <a:t>Eliminating Slum and Blight</a:t>
            </a:r>
            <a:endParaRPr lang="en-US" sz="1800" b="1" i="1" cap="small" dirty="0"/>
          </a:p>
        </p:txBody>
      </p:sp>
    </p:spTree>
    <p:extLst>
      <p:ext uri="{BB962C8B-B14F-4D97-AF65-F5344CB8AC3E}">
        <p14:creationId xmlns:p14="http://schemas.microsoft.com/office/powerpoint/2010/main" val="176562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1315283"/>
            <a:ext cx="739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/>
              <a:t>Code Enforcement </a:t>
            </a:r>
            <a:endParaRPr lang="en-US" b="1" cap="all" dirty="0" smtClean="0"/>
          </a:p>
          <a:p>
            <a:pPr algn="ctr"/>
            <a:endParaRPr lang="en-US" b="1" cap="all" dirty="0"/>
          </a:p>
          <a:p>
            <a:r>
              <a:rPr lang="en-US" dirty="0"/>
              <a:t>Front line to public </a:t>
            </a:r>
            <a:r>
              <a:rPr lang="en-US" dirty="0" smtClean="0"/>
              <a:t>in </a:t>
            </a:r>
            <a:r>
              <a:rPr lang="en-US" dirty="0"/>
              <a:t>establishing community </a:t>
            </a:r>
            <a:r>
              <a:rPr lang="en-US" dirty="0" smtClean="0"/>
              <a:t>standards and eliminating slum and blight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early 2000s in Fort Lauderdale, exposed massive mortgage </a:t>
            </a:r>
            <a:r>
              <a:rPr lang="en-US" dirty="0"/>
              <a:t>fraud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Instrumental </a:t>
            </a:r>
            <a:r>
              <a:rPr lang="en-US" dirty="0"/>
              <a:t>during mortgage meltdown and overwhelming </a:t>
            </a:r>
            <a:r>
              <a:rPr lang="en-US" dirty="0" smtClean="0"/>
              <a:t>foreclosures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Created foreclosure registry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Helped </a:t>
            </a:r>
            <a:r>
              <a:rPr lang="en-US" dirty="0"/>
              <a:t>renters, tenants and </a:t>
            </a:r>
            <a:r>
              <a:rPr lang="en-US" dirty="0" smtClean="0"/>
              <a:t>property owners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illegally </a:t>
            </a:r>
            <a:r>
              <a:rPr lang="en-US" dirty="0"/>
              <a:t>converted </a:t>
            </a:r>
            <a:r>
              <a:rPr lang="en-US" dirty="0" smtClean="0"/>
              <a:t>buildings or illegal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</a:t>
            </a:r>
            <a:r>
              <a:rPr lang="en-US" dirty="0"/>
              <a:t>without permits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Drug </a:t>
            </a:r>
            <a:r>
              <a:rPr lang="en-US" dirty="0" smtClean="0"/>
              <a:t>activity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Vital communication conduit between communities and elected officials and Community Development Departments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78655" y="6250164"/>
            <a:ext cx="3786691" cy="365125"/>
          </a:xfrm>
        </p:spPr>
        <p:txBody>
          <a:bodyPr/>
          <a:lstStyle/>
          <a:p>
            <a:pPr algn="ctr"/>
            <a:r>
              <a:rPr lang="en-US" sz="1800" b="1" i="1" cap="small" dirty="0" smtClean="0"/>
              <a:t>Eliminating Slum and Blight</a:t>
            </a:r>
            <a:endParaRPr lang="en-US" sz="1800" b="1" i="1" cap="small" dirty="0"/>
          </a:p>
        </p:txBody>
      </p:sp>
    </p:spTree>
    <p:extLst>
      <p:ext uri="{BB962C8B-B14F-4D97-AF65-F5344CB8AC3E}">
        <p14:creationId xmlns:p14="http://schemas.microsoft.com/office/powerpoint/2010/main" val="125256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/>
              <a:t>Challenges-seek solutions-working </a:t>
            </a:r>
            <a:r>
              <a:rPr lang="en-US" b="1" cap="all" dirty="0" smtClean="0"/>
              <a:t>together</a:t>
            </a:r>
          </a:p>
          <a:p>
            <a:pPr algn="ctr"/>
            <a:endParaRPr lang="en-US" b="1" cap="all" dirty="0"/>
          </a:p>
          <a:p>
            <a:r>
              <a:rPr lang="en-US" b="1" i="1" dirty="0"/>
              <a:t>Illegal </a:t>
            </a:r>
            <a:r>
              <a:rPr lang="en-US" b="1" i="1" dirty="0" smtClean="0"/>
              <a:t>dumping </a:t>
            </a:r>
            <a:r>
              <a:rPr lang="en-US" dirty="0" smtClean="0"/>
              <a:t>- </a:t>
            </a:r>
            <a:r>
              <a:rPr lang="en-US" dirty="0"/>
              <a:t>actually catch the dumpers, not just fine the property </a:t>
            </a:r>
            <a:r>
              <a:rPr lang="en-US" dirty="0" smtClean="0"/>
              <a:t>owners</a:t>
            </a:r>
          </a:p>
          <a:p>
            <a:endParaRPr lang="en-US" dirty="0"/>
          </a:p>
          <a:p>
            <a:r>
              <a:rPr lang="en-US" b="1" i="1" dirty="0"/>
              <a:t>Nuisance &amp; unsafe </a:t>
            </a:r>
            <a:r>
              <a:rPr lang="en-US" b="1" i="1" dirty="0" smtClean="0"/>
              <a:t>properties </a:t>
            </a:r>
            <a:r>
              <a:rPr lang="en-US" dirty="0" smtClean="0"/>
              <a:t>- move quicker to appoint </a:t>
            </a:r>
            <a:r>
              <a:rPr lang="en-US" dirty="0"/>
              <a:t>receiver for chronically deteriorated or substandard properties </a:t>
            </a:r>
            <a:endParaRPr lang="en-US" dirty="0" smtClean="0"/>
          </a:p>
          <a:p>
            <a:endParaRPr lang="en-US" dirty="0"/>
          </a:p>
          <a:p>
            <a:r>
              <a:rPr lang="en-US" b="1" i="1" dirty="0"/>
              <a:t>Tree </a:t>
            </a:r>
            <a:r>
              <a:rPr lang="en-US" b="1" i="1" dirty="0" smtClean="0"/>
              <a:t>ordinances </a:t>
            </a:r>
            <a:r>
              <a:rPr lang="en-US" dirty="0" smtClean="0"/>
              <a:t>- growing </a:t>
            </a:r>
            <a:r>
              <a:rPr lang="en-US" dirty="0"/>
              <a:t>into power lines on swales/alleyways: owners may wish to remove </a:t>
            </a:r>
            <a:r>
              <a:rPr lang="en-US" dirty="0" smtClean="0"/>
              <a:t>or replace trees, </a:t>
            </a:r>
            <a:r>
              <a:rPr lang="en-US" dirty="0"/>
              <a:t>but our tree mitigation costs are very </a:t>
            </a:r>
            <a:r>
              <a:rPr lang="en-US" dirty="0" smtClean="0"/>
              <a:t>high</a:t>
            </a:r>
          </a:p>
          <a:p>
            <a:endParaRPr lang="en-US" dirty="0"/>
          </a:p>
          <a:p>
            <a:r>
              <a:rPr lang="en-US" b="1" i="1" dirty="0" smtClean="0"/>
              <a:t>Minor home repair </a:t>
            </a:r>
            <a:r>
              <a:rPr lang="en-US" dirty="0" smtClean="0"/>
              <a:t>- Broward has annual application for first </a:t>
            </a:r>
            <a:r>
              <a:rPr lang="en-US" dirty="0"/>
              <a:t>come, first qualified, first served until funds run out. </a:t>
            </a:r>
            <a:r>
              <a:rPr lang="en-US" dirty="0" smtClean="0"/>
              <a:t>We may consider set aside of emergency funds for recommendations from </a:t>
            </a:r>
            <a:r>
              <a:rPr lang="en-US" dirty="0"/>
              <a:t>code enforcement </a:t>
            </a:r>
            <a:r>
              <a:rPr lang="en-US" dirty="0" smtClean="0"/>
              <a:t>officers’ for  elderly </a:t>
            </a:r>
            <a:r>
              <a:rPr lang="en-US" dirty="0"/>
              <a:t>or special needs </a:t>
            </a:r>
            <a:r>
              <a:rPr lang="en-US" dirty="0" smtClean="0"/>
              <a:t>homeowners needing home repairs.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78655" y="6250164"/>
            <a:ext cx="3786691" cy="365125"/>
          </a:xfrm>
        </p:spPr>
        <p:txBody>
          <a:bodyPr/>
          <a:lstStyle/>
          <a:p>
            <a:pPr algn="ctr"/>
            <a:r>
              <a:rPr lang="en-US" sz="1800" b="1" i="1" cap="small" dirty="0" smtClean="0"/>
              <a:t>Eliminating Slum and Blight</a:t>
            </a:r>
            <a:endParaRPr lang="en-US" sz="1800" b="1" i="1" cap="small" dirty="0"/>
          </a:p>
        </p:txBody>
      </p:sp>
    </p:spTree>
    <p:extLst>
      <p:ext uri="{BB962C8B-B14F-4D97-AF65-F5344CB8AC3E}">
        <p14:creationId xmlns:p14="http://schemas.microsoft.com/office/powerpoint/2010/main" val="407487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526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 smtClean="0"/>
              <a:t>Advocacy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</a:t>
            </a:r>
            <a:r>
              <a:rPr lang="en-US" dirty="0"/>
              <a:t>and State funding always threatened, </a:t>
            </a:r>
            <a:r>
              <a:rPr lang="en-US" dirty="0" smtClean="0"/>
              <a:t>needs our voices of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legislators </a:t>
            </a:r>
            <a:r>
              <a:rPr lang="en-US" dirty="0"/>
              <a:t>looking for budget overhaul recently described CDBG programs as great waste, dramatic cuts in prior 10 </a:t>
            </a:r>
            <a:r>
              <a:rPr lang="en-US" dirty="0" smtClean="0"/>
              <a:t>years, </a:t>
            </a:r>
            <a:r>
              <a:rPr lang="en-US" dirty="0"/>
              <a:t>more </a:t>
            </a:r>
            <a:r>
              <a:rPr lang="en-US" dirty="0" smtClean="0"/>
              <a:t>expected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SHIP funds trickle to </a:t>
            </a:r>
            <a:r>
              <a:rPr lang="en-US" dirty="0" smtClean="0"/>
              <a:t>Broward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legislators </a:t>
            </a:r>
            <a:r>
              <a:rPr lang="en-US" dirty="0"/>
              <a:t>have used SHIP trust funds to balance budget in prior </a:t>
            </a:r>
            <a:r>
              <a:rPr lang="en-US" dirty="0" smtClean="0"/>
              <a:t>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“Donor” Broward sends </a:t>
            </a:r>
            <a:r>
              <a:rPr lang="en-US" dirty="0"/>
              <a:t>3 x the </a:t>
            </a:r>
            <a:r>
              <a:rPr lang="en-US" dirty="0" smtClean="0"/>
              <a:t>$$$ amount </a:t>
            </a:r>
            <a:r>
              <a:rPr lang="en-US" dirty="0"/>
              <a:t>to Tallahassee </a:t>
            </a:r>
            <a:r>
              <a:rPr lang="en-US" dirty="0" smtClean="0"/>
              <a:t>each year than </a:t>
            </a:r>
            <a:r>
              <a:rPr lang="en-US" dirty="0"/>
              <a:t>is </a:t>
            </a:r>
            <a:r>
              <a:rPr lang="en-US" dirty="0" smtClean="0"/>
              <a:t>returned to Broward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78655" y="6250164"/>
            <a:ext cx="3786691" cy="365125"/>
          </a:xfrm>
        </p:spPr>
        <p:txBody>
          <a:bodyPr/>
          <a:lstStyle/>
          <a:p>
            <a:pPr algn="ctr"/>
            <a:r>
              <a:rPr lang="en-US" sz="1800" b="1" i="1" cap="small" dirty="0" smtClean="0"/>
              <a:t>Eliminating Slum and Blight</a:t>
            </a:r>
            <a:endParaRPr lang="en-US" sz="1800" b="1" i="1" cap="small" dirty="0"/>
          </a:p>
        </p:txBody>
      </p:sp>
    </p:spTree>
    <p:extLst>
      <p:ext uri="{BB962C8B-B14F-4D97-AF65-F5344CB8AC3E}">
        <p14:creationId xmlns:p14="http://schemas.microsoft.com/office/powerpoint/2010/main" val="3841306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</TotalTime>
  <Words>756</Words>
  <Application>Microsoft Office PowerPoint</Application>
  <PresentationFormat>On-screen Show (4:3)</PresentationFormat>
  <Paragraphs>123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Eliminating Slum and Blight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Eliminating Slum and Blight through Code Enforcement</dc:title>
  <dc:creator>AMR</dc:creator>
  <cp:lastModifiedBy>AMR</cp:lastModifiedBy>
  <cp:revision>18</cp:revision>
  <dcterms:created xsi:type="dcterms:W3CDTF">2017-10-26T17:43:41Z</dcterms:created>
  <dcterms:modified xsi:type="dcterms:W3CDTF">2017-10-26T21:00:11Z</dcterms:modified>
</cp:coreProperties>
</file>