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41" r:id="rId2"/>
    <p:sldId id="343" r:id="rId3"/>
    <p:sldId id="289" r:id="rId4"/>
    <p:sldId id="345" r:id="rId5"/>
    <p:sldId id="290" r:id="rId6"/>
    <p:sldId id="292" r:id="rId7"/>
    <p:sldId id="293" r:id="rId8"/>
    <p:sldId id="294" r:id="rId9"/>
    <p:sldId id="295" r:id="rId10"/>
    <p:sldId id="322" r:id="rId11"/>
    <p:sldId id="323" r:id="rId12"/>
    <p:sldId id="324" r:id="rId13"/>
    <p:sldId id="325" r:id="rId14"/>
    <p:sldId id="315" r:id="rId15"/>
    <p:sldId id="316" r:id="rId16"/>
    <p:sldId id="326" r:id="rId17"/>
    <p:sldId id="328" r:id="rId18"/>
    <p:sldId id="332" r:id="rId19"/>
    <p:sldId id="329" r:id="rId20"/>
    <p:sldId id="331" r:id="rId21"/>
    <p:sldId id="335" r:id="rId22"/>
    <p:sldId id="330" r:id="rId23"/>
    <p:sldId id="333" r:id="rId24"/>
    <p:sldId id="288" r:id="rId25"/>
    <p:sldId id="283" r:id="rId26"/>
    <p:sldId id="337" r:id="rId27"/>
    <p:sldId id="271" r:id="rId28"/>
  </p:sldIdLst>
  <p:sldSz cx="9144000" cy="6858000" type="screen4x3"/>
  <p:notesSz cx="6954838" cy="9240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Untitled Section" id="{294DFBC8-4A64-4D8E-A361-5DB4CEB37ED6}">
          <p14:sldIdLst>
            <p14:sldId id="347"/>
            <p14:sldId id="258"/>
            <p14:sldId id="339"/>
            <p14:sldId id="341"/>
            <p14:sldId id="343"/>
            <p14:sldId id="289"/>
            <p14:sldId id="345"/>
            <p14:sldId id="290"/>
            <p14:sldId id="292"/>
            <p14:sldId id="293"/>
            <p14:sldId id="294"/>
            <p14:sldId id="295"/>
            <p14:sldId id="322"/>
            <p14:sldId id="323"/>
            <p14:sldId id="324"/>
            <p14:sldId id="325"/>
            <p14:sldId id="315"/>
            <p14:sldId id="316"/>
            <p14:sldId id="326"/>
            <p14:sldId id="328"/>
            <p14:sldId id="332"/>
            <p14:sldId id="329"/>
            <p14:sldId id="331"/>
            <p14:sldId id="335"/>
            <p14:sldId id="330"/>
            <p14:sldId id="333"/>
            <p14:sldId id="288"/>
            <p14:sldId id="283"/>
            <p14:sldId id="337"/>
            <p14:sldId id="271"/>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6790" autoAdjust="0"/>
  </p:normalViewPr>
  <p:slideViewPr>
    <p:cSldViewPr>
      <p:cViewPr>
        <p:scale>
          <a:sx n="57" d="100"/>
          <a:sy n="57" d="100"/>
        </p:scale>
        <p:origin x="-1524"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726" y="-82"/>
      </p:cViewPr>
      <p:guideLst>
        <p:guide orient="horz" pos="2911"/>
        <p:guide pos="219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13763" cy="462042"/>
          </a:xfrm>
          <a:prstGeom prst="rect">
            <a:avLst/>
          </a:prstGeom>
        </p:spPr>
        <p:txBody>
          <a:bodyPr vert="horz" lIns="92521" tIns="46262" rIns="92521" bIns="46262" rtlCol="0"/>
          <a:lstStyle>
            <a:lvl1pPr algn="l">
              <a:defRPr sz="1200"/>
            </a:lvl1pPr>
          </a:lstStyle>
          <a:p>
            <a:endParaRPr lang="en-US"/>
          </a:p>
        </p:txBody>
      </p:sp>
      <p:sp>
        <p:nvSpPr>
          <p:cNvPr id="3" name="Date Placeholder 2"/>
          <p:cNvSpPr>
            <a:spLocks noGrp="1"/>
          </p:cNvSpPr>
          <p:nvPr>
            <p:ph type="dt" idx="1"/>
          </p:nvPr>
        </p:nvSpPr>
        <p:spPr>
          <a:xfrm>
            <a:off x="3939467" y="0"/>
            <a:ext cx="3013763" cy="462042"/>
          </a:xfrm>
          <a:prstGeom prst="rect">
            <a:avLst/>
          </a:prstGeom>
        </p:spPr>
        <p:txBody>
          <a:bodyPr vert="horz" lIns="92521" tIns="46262" rIns="92521" bIns="46262" rtlCol="0"/>
          <a:lstStyle>
            <a:lvl1pPr algn="r">
              <a:defRPr sz="1200"/>
            </a:lvl1pPr>
          </a:lstStyle>
          <a:p>
            <a:fld id="{8010A9B0-EE2A-444C-88F4-69A9D139667F}" type="datetimeFigureOut">
              <a:rPr lang="en-US" smtClean="0"/>
              <a:pPr/>
              <a:t>7/23/2013</a:t>
            </a:fld>
            <a:endParaRPr lang="en-US"/>
          </a:p>
        </p:txBody>
      </p:sp>
      <p:sp>
        <p:nvSpPr>
          <p:cNvPr id="4" name="Slide Image Placeholder 3"/>
          <p:cNvSpPr>
            <a:spLocks noGrp="1" noRot="1" noChangeAspect="1"/>
          </p:cNvSpPr>
          <p:nvPr>
            <p:ph type="sldImg" idx="2"/>
          </p:nvPr>
        </p:nvSpPr>
        <p:spPr>
          <a:xfrm>
            <a:off x="1168400" y="693738"/>
            <a:ext cx="4618038" cy="3463925"/>
          </a:xfrm>
          <a:prstGeom prst="rect">
            <a:avLst/>
          </a:prstGeom>
          <a:noFill/>
          <a:ln w="12700">
            <a:solidFill>
              <a:prstClr val="black"/>
            </a:solidFill>
          </a:ln>
        </p:spPr>
        <p:txBody>
          <a:bodyPr vert="horz" lIns="92521" tIns="46262" rIns="92521" bIns="46262" rtlCol="0" anchor="ctr"/>
          <a:lstStyle/>
          <a:p>
            <a:endParaRPr lang="en-US"/>
          </a:p>
        </p:txBody>
      </p:sp>
      <p:sp>
        <p:nvSpPr>
          <p:cNvPr id="5" name="Notes Placeholder 4"/>
          <p:cNvSpPr>
            <a:spLocks noGrp="1"/>
          </p:cNvSpPr>
          <p:nvPr>
            <p:ph type="body" sz="quarter" idx="3"/>
          </p:nvPr>
        </p:nvSpPr>
        <p:spPr>
          <a:xfrm>
            <a:off x="695484" y="4389398"/>
            <a:ext cx="5563870" cy="4158377"/>
          </a:xfrm>
          <a:prstGeom prst="rect">
            <a:avLst/>
          </a:prstGeom>
        </p:spPr>
        <p:txBody>
          <a:bodyPr vert="horz" lIns="92521" tIns="46262" rIns="92521" bIns="462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7192"/>
            <a:ext cx="3013763" cy="462042"/>
          </a:xfrm>
          <a:prstGeom prst="rect">
            <a:avLst/>
          </a:prstGeom>
        </p:spPr>
        <p:txBody>
          <a:bodyPr vert="horz" lIns="92521" tIns="46262" rIns="92521" bIns="46262" rtlCol="0" anchor="b"/>
          <a:lstStyle>
            <a:lvl1pPr algn="l">
              <a:defRPr sz="1200"/>
            </a:lvl1pPr>
          </a:lstStyle>
          <a:p>
            <a:endParaRPr lang="en-US"/>
          </a:p>
        </p:txBody>
      </p:sp>
      <p:sp>
        <p:nvSpPr>
          <p:cNvPr id="7" name="Slide Number Placeholder 6"/>
          <p:cNvSpPr>
            <a:spLocks noGrp="1"/>
          </p:cNvSpPr>
          <p:nvPr>
            <p:ph type="sldNum" sz="quarter" idx="5"/>
          </p:nvPr>
        </p:nvSpPr>
        <p:spPr>
          <a:xfrm>
            <a:off x="3939467" y="8777192"/>
            <a:ext cx="3013763" cy="462042"/>
          </a:xfrm>
          <a:prstGeom prst="rect">
            <a:avLst/>
          </a:prstGeom>
        </p:spPr>
        <p:txBody>
          <a:bodyPr vert="horz" lIns="92521" tIns="46262" rIns="92521" bIns="46262" rtlCol="0" anchor="b"/>
          <a:lstStyle>
            <a:lvl1pPr algn="r">
              <a:defRPr sz="1200"/>
            </a:lvl1pPr>
          </a:lstStyle>
          <a:p>
            <a:fld id="{C99FF79A-5A8C-4BC0-B6C6-602A19A950B4}" type="slidenum">
              <a:rPr lang="en-US" smtClean="0"/>
              <a:pPr/>
              <a:t>‹#›</a:t>
            </a:fld>
            <a:endParaRPr lang="en-US"/>
          </a:p>
        </p:txBody>
      </p:sp>
    </p:spTree>
    <p:extLst>
      <p:ext uri="{BB962C8B-B14F-4D97-AF65-F5344CB8AC3E}">
        <p14:creationId xmlns:p14="http://schemas.microsoft.com/office/powerpoint/2010/main" xmlns="" val="4136957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2CA9ED5-4225-4B41-BE50-15A367EED4E1}"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11</a:t>
            </a:fld>
            <a:endParaRPr lang="en-US"/>
          </a:p>
        </p:txBody>
      </p:sp>
    </p:spTree>
    <p:extLst>
      <p:ext uri="{BB962C8B-B14F-4D97-AF65-F5344CB8AC3E}">
        <p14:creationId xmlns:p14="http://schemas.microsoft.com/office/powerpoint/2010/main" xmlns="" val="3867563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When an evacuation is ordered, if buses are in service already, Broward County Transit (BCT) winds down service gradually. If the evacuation order is given before service begins, no buses are put out on the street. Evacuation service will coincide with the opening of American Red Cross shelters. It will not begin before shelters are open. </a:t>
            </a:r>
          </a:p>
          <a:p>
            <a:endParaRPr lang="en-US" smtClean="0"/>
          </a:p>
        </p:txBody>
      </p:sp>
      <p:sp>
        <p:nvSpPr>
          <p:cNvPr id="4" name="Slide Number Placeholder 3"/>
          <p:cNvSpPr>
            <a:spLocks noGrp="1"/>
          </p:cNvSpPr>
          <p:nvPr>
            <p:ph type="sldNum" sz="quarter" idx="5"/>
          </p:nvPr>
        </p:nvSpPr>
        <p:spPr/>
        <p:txBody>
          <a:bodyPr/>
          <a:lstStyle/>
          <a:p>
            <a:pPr>
              <a:defRPr/>
            </a:pPr>
            <a:fld id="{22EBD02D-FFD0-4B9D-BF83-E56DE3777584}" type="slidenum">
              <a:rPr lang="en-US" smtClean="0"/>
              <a:pPr>
                <a:defRPr/>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County offers free transportation to those who qualify and need </a:t>
            </a:r>
            <a:r>
              <a:rPr lang="en-US" dirty="0" err="1" smtClean="0"/>
              <a:t>paratransit</a:t>
            </a:r>
            <a:r>
              <a:rPr lang="en-US" dirty="0" smtClean="0"/>
              <a:t> transportation to a shelter. </a:t>
            </a:r>
          </a:p>
          <a:p>
            <a:pPr eaLnBrk="1" hangingPunct="1">
              <a:spcBef>
                <a:spcPct val="0"/>
              </a:spcBef>
            </a:pPr>
            <a:endParaRPr lang="en-US" dirty="0" smtClean="0"/>
          </a:p>
          <a:p>
            <a:pPr eaLnBrk="1" hangingPunct="1">
              <a:spcBef>
                <a:spcPct val="0"/>
              </a:spcBef>
            </a:pPr>
            <a:r>
              <a:rPr lang="en-US" dirty="0" smtClean="0"/>
              <a:t>The Hotline will receive a list of preregistered riders so you will be able to confirm transportation for a caller. If someone is not on the list and requests transportation, use the message form to record the caller’s name, address (including zip code), and phone and then give the message form to your lead worker for processing.</a:t>
            </a:r>
          </a:p>
        </p:txBody>
      </p:sp>
      <p:sp>
        <p:nvSpPr>
          <p:cNvPr id="471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9BE30E-2560-48DD-A051-7D99CD121EE1}" type="slidenum">
              <a:rPr lang="en-US" smtClean="0">
                <a:cs typeface="Arial" charset="0"/>
              </a:rPr>
              <a:pPr fontAlgn="base">
                <a:spcBef>
                  <a:spcPct val="0"/>
                </a:spcBef>
                <a:spcAft>
                  <a:spcPct val="0"/>
                </a:spcAft>
                <a:defRPr/>
              </a:pPr>
              <a:t>13</a:t>
            </a:fld>
            <a:endParaRPr lang="en-US" smtClean="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Outside the evacuation zones and mobile home communities, residents are encouraged to shelter at home, if they feel safe. It is where they will be most comfortable.</a:t>
            </a:r>
          </a:p>
          <a:p>
            <a:pPr eaLnBrk="1" hangingPunct="1">
              <a:spcBef>
                <a:spcPct val="0"/>
              </a:spcBef>
            </a:pPr>
            <a:endParaRPr lang="en-US" dirty="0" smtClean="0"/>
          </a:p>
          <a:p>
            <a:pPr eaLnBrk="1" hangingPunct="1">
              <a:spcBef>
                <a:spcPct val="0"/>
              </a:spcBef>
            </a:pPr>
            <a:r>
              <a:rPr lang="en-US" dirty="0" smtClean="0"/>
              <a:t>However, some residents may need to go to a shelter. There are three types of shelters in Broward County.</a:t>
            </a:r>
          </a:p>
          <a:p>
            <a:pPr eaLnBrk="1" hangingPunct="1">
              <a:spcBef>
                <a:spcPct val="0"/>
              </a:spcBef>
            </a:pPr>
            <a:r>
              <a:rPr lang="en-US" dirty="0" smtClean="0"/>
              <a:t> </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7359ED8-BD6E-45CD-AFC1-FFFA715F811F}" type="slidenum">
              <a:rPr lang="en-US" smtClean="0">
                <a:cs typeface="Arial" charset="0"/>
              </a:rPr>
              <a:pPr fontAlgn="base">
                <a:spcBef>
                  <a:spcPct val="0"/>
                </a:spcBef>
                <a:spcAft>
                  <a:spcPct val="0"/>
                </a:spcAft>
                <a:defRPr/>
              </a:pPr>
              <a:t>14</a:t>
            </a:fld>
            <a:endParaRPr lang="en-US" smtClean="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The first kind of shelter is the General Population Shelter. These shelters are run by the American Red Cross and are located in designated public schools throughout Broward County. They are open to everyone and preregistration is not available. For those who have a self-managed health condition or functional disability, the General Population Shelter is an appropriate option. </a:t>
            </a:r>
          </a:p>
          <a:p>
            <a:pPr eaLnBrk="1" hangingPunct="1">
              <a:spcBef>
                <a:spcPct val="0"/>
              </a:spcBef>
            </a:pPr>
            <a:endParaRPr lang="en-US" smtClean="0"/>
          </a:p>
          <a:p>
            <a:pPr eaLnBrk="1" hangingPunct="1">
              <a:spcBef>
                <a:spcPct val="0"/>
              </a:spcBef>
            </a:pPr>
            <a:r>
              <a:rPr lang="en-US" smtClean="0"/>
              <a:t>Pre-registration through Human Services is encouraged is a resident plans on going to General Population shelter and requires functional needs support services, such as assistance with eating, bathing and toileting, dressing and grooming, communicating, sleeping and taking medications. </a:t>
            </a:r>
          </a:p>
          <a:p>
            <a:pPr eaLnBrk="1" hangingPunct="1">
              <a:spcBef>
                <a:spcPct val="0"/>
              </a:spcBef>
            </a:pPr>
            <a:endParaRPr lang="en-US" smtClean="0"/>
          </a:p>
          <a:p>
            <a:pPr eaLnBrk="1" hangingPunct="1">
              <a:spcBef>
                <a:spcPct val="0"/>
              </a:spcBef>
            </a:pPr>
            <a:r>
              <a:rPr lang="en-US" smtClean="0"/>
              <a:t>Please note, shelters are not hotels and they offer just the basics in accommodations. They should be the shelter option of last resort.</a:t>
            </a:r>
          </a:p>
          <a:p>
            <a:pPr eaLnBrk="1" hangingPunct="1">
              <a:spcBef>
                <a:spcPct val="0"/>
              </a:spcBef>
            </a:pPr>
            <a:endParaRPr lang="en-US" smtClean="0"/>
          </a:p>
          <a:p>
            <a:pPr eaLnBrk="1" hangingPunct="1">
              <a:spcBef>
                <a:spcPct val="0"/>
              </a:spcBef>
            </a:pPr>
            <a:r>
              <a:rPr lang="en-US" smtClean="0"/>
              <a:t>Pets – except for service animals - are not allowed in shelters. </a:t>
            </a:r>
          </a:p>
        </p:txBody>
      </p:sp>
      <p:sp>
        <p:nvSpPr>
          <p:cNvPr id="430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0099FBC-8FD4-4810-A563-A43BB5AF9CBF}" type="slidenum">
              <a:rPr lang="en-US" smtClean="0">
                <a:cs typeface="Arial" charset="0"/>
              </a:rPr>
              <a:pPr fontAlgn="base">
                <a:spcBef>
                  <a:spcPct val="0"/>
                </a:spcBef>
                <a:spcAft>
                  <a:spcPct val="0"/>
                </a:spcAft>
                <a:defRPr/>
              </a:pPr>
              <a:t>15</a:t>
            </a:fld>
            <a:endParaRPr lang="en-US" smtClean="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4515"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normAutofit fontScale="92500"/>
          </a:bodyPr>
          <a:lstStyle/>
          <a:p>
            <a:pPr eaLnBrk="1" hangingPunct="1">
              <a:spcBef>
                <a:spcPct val="0"/>
              </a:spcBef>
              <a:defRPr/>
            </a:pPr>
            <a:r>
              <a:rPr lang="en-US" dirty="0" smtClean="0"/>
              <a:t>The second type of shelter is Special Needs. These shelters are run by the Broward Health Department and are for those who have a medical condition that requires a greater level of care than that provided in a General Population Shelter, but does not require hospitalization. This shelter offers basic medical assistance and monitoring and is staffed by qualified medical personnel and has back-up electricity for limited lighting and essential medical equipment, for example a </a:t>
            </a:r>
            <a:r>
              <a:rPr lang="en-US" dirty="0" err="1" smtClean="0"/>
              <a:t>sepak</a:t>
            </a:r>
            <a:r>
              <a:rPr lang="en-US" dirty="0" smtClean="0"/>
              <a:t> machine, or an inhalator machine. Special Needs Shelters also provide functional needs support services.</a:t>
            </a:r>
          </a:p>
          <a:p>
            <a:pPr eaLnBrk="1" hangingPunct="1">
              <a:spcBef>
                <a:spcPct val="0"/>
              </a:spcBef>
              <a:defRPr/>
            </a:pPr>
            <a:endParaRPr lang="en-US" dirty="0" smtClean="0"/>
          </a:p>
          <a:p>
            <a:pPr eaLnBrk="1" hangingPunct="1">
              <a:spcBef>
                <a:spcPct val="0"/>
              </a:spcBef>
              <a:defRPr/>
            </a:pPr>
            <a:r>
              <a:rPr lang="en-US" dirty="0" smtClean="0"/>
              <a:t>Residents who require a Special Needs shelter are strongly encouraged to pre-register with the County. The Elderly and Veteran’s Services Division maintains the database of those who have registered throughout the year. As a storm approaches, you may get a call from a resident that has made a last minute decision to go to a special needs shelter. We will try to accommodate that individual, even though they have not preregistered.</a:t>
            </a:r>
          </a:p>
          <a:p>
            <a:pPr eaLnBrk="1" hangingPunct="1">
              <a:spcBef>
                <a:spcPct val="0"/>
              </a:spcBef>
              <a:defRPr/>
            </a:pPr>
            <a:endParaRPr lang="en-US" dirty="0" smtClean="0"/>
          </a:p>
          <a:p>
            <a:pPr eaLnBrk="1" hangingPunct="1">
              <a:spcBef>
                <a:spcPct val="0"/>
              </a:spcBef>
              <a:defRPr/>
            </a:pPr>
            <a:r>
              <a:rPr lang="en-US" dirty="0" smtClean="0"/>
              <a:t>In your packet the Hotline Message form has a box to check for the Special Needs sheltering. Complete all the required information on the form and give it to your Lead Worker. Human Services staff will call the individual back to further assess individual’s need(s).</a:t>
            </a:r>
          </a:p>
          <a:p>
            <a:pPr eaLnBrk="1" hangingPunct="1">
              <a:spcBef>
                <a:spcPct val="0"/>
              </a:spcBef>
              <a:defRPr/>
            </a:pPr>
            <a:endParaRPr lang="en-US" dirty="0" smtClean="0"/>
          </a:p>
          <a:p>
            <a:pPr eaLnBrk="1" hangingPunct="1">
              <a:spcBef>
                <a:spcPct val="0"/>
              </a:spcBef>
              <a:defRPr/>
            </a:pPr>
            <a:r>
              <a:rPr lang="en-US" dirty="0" smtClean="0"/>
              <a:t>If  an individual’s medical needs exceed the level of care provided at a Special Needs Shelter, such as requiring hospitalization or one-on-one care, residents should work with their medical care provider to arrange the safest shelter option. It could include a stay in a hospital or other medical facility.</a:t>
            </a:r>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5CBE64B-57D3-454E-B97F-FD3E60B2480A}" type="slidenum">
              <a:rPr lang="en-US" smtClean="0">
                <a:cs typeface="Arial" charset="0"/>
              </a:rPr>
              <a:pPr fontAlgn="base">
                <a:spcBef>
                  <a:spcPct val="0"/>
                </a:spcBef>
                <a:spcAft>
                  <a:spcPct val="0"/>
                </a:spcAft>
                <a:defRPr/>
              </a:pPr>
              <a:t>16</a:t>
            </a:fld>
            <a:endParaRPr lang="en-US" smtClean="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450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3D14E8-8B62-4163-B568-B3D9335D2279}" type="slidenum">
              <a:rPr lang="en-US" smtClean="0">
                <a:cs typeface="Arial" charset="0"/>
              </a:rPr>
              <a:pPr fontAlgn="base">
                <a:spcBef>
                  <a:spcPct val="0"/>
                </a:spcBef>
                <a:spcAft>
                  <a:spcPct val="0"/>
                </a:spcAft>
                <a:defRPr/>
              </a:pPr>
              <a:t>17</a:t>
            </a:fld>
            <a:endParaRPr lang="en-US" smtClean="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19</a:t>
            </a:fld>
            <a:endParaRPr lang="en-US"/>
          </a:p>
        </p:txBody>
      </p:sp>
    </p:spTree>
    <p:extLst>
      <p:ext uri="{BB962C8B-B14F-4D97-AF65-F5344CB8AC3E}">
        <p14:creationId xmlns:p14="http://schemas.microsoft.com/office/powerpoint/2010/main" xmlns="" val="2773044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program</a:t>
            </a:r>
            <a:r>
              <a:rPr lang="en-US" baseline="0" dirty="0" smtClean="0"/>
              <a:t> actually was introduced last year, but it never has been used in an activation and there are some changes that are new. </a:t>
            </a:r>
            <a:r>
              <a:rPr lang="en-US" dirty="0" smtClean="0"/>
              <a:t>Home Damage Assessment Program is a program that enables</a:t>
            </a:r>
            <a:r>
              <a:rPr lang="en-US" baseline="0" dirty="0" smtClean="0"/>
              <a:t> residents to assess their home damage following a storm, so that the County can better assess where the damage is most prevalent, prior to an grid-by-grid damage assessment by emergency response personnel. Residents communicate with the County via the Web, mobile app or 3-1-1.</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99FF79A-5A8C-4BC0-B6C6-602A19A950B4}" type="slidenum">
              <a:rPr lang="en-US" smtClean="0"/>
              <a:pPr/>
              <a:t>21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253">
              <a:defRPr/>
            </a:pPr>
            <a:r>
              <a:rPr lang="en-US" baseline="0" dirty="0" smtClean="0"/>
              <a:t>*Let’s go to Broward.org/hurricane and see how this works. The photo shows four levels of home damage. The resident selects the photo that most resembles their damaged home and hits submit. We encourage residents to download the photos and keep as part of their hurricane kit PRIOR to the storm, so should we lose power, downloading photos will not be an issue for reporting damage. It’s important to note that the Home Damage Assessment program incorporates GIS mapping technology, so when the form is received from the resident, the County knows exactly where their home is located. </a:t>
            </a:r>
          </a:p>
          <a:p>
            <a:endParaRPr lang="en-US" dirty="0" smtClean="0"/>
          </a:p>
          <a:p>
            <a:r>
              <a:rPr lang="en-US" baseline="0" dirty="0" smtClean="0"/>
              <a:t>I encourage you all to download the Home Damage Assessment Program from your computer now as part of your hurricane kit and also try accessing it on your smartphones. </a:t>
            </a:r>
          </a:p>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4E2DC039-7707-484B-AE16-35F88F1C6C5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Boil Water Orders</a:t>
            </a:r>
          </a:p>
          <a:p>
            <a:r>
              <a:rPr lang="en-US" baseline="0" dirty="0" smtClean="0"/>
              <a:t>Closing and Cancellations</a:t>
            </a:r>
          </a:p>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baseline="0" dirty="0" smtClean="0"/>
              <a:t>.</a:t>
            </a:r>
            <a:r>
              <a:rPr lang="en-US" dirty="0"/>
              <a:t> </a:t>
            </a:r>
          </a:p>
        </p:txBody>
      </p:sp>
      <p:sp>
        <p:nvSpPr>
          <p:cNvPr id="4" name="Slide Number Placeholder 3"/>
          <p:cNvSpPr>
            <a:spLocks noGrp="1"/>
          </p:cNvSpPr>
          <p:nvPr>
            <p:ph type="sldNum" sz="quarter" idx="10"/>
          </p:nvPr>
        </p:nvSpPr>
        <p:spPr/>
        <p:txBody>
          <a:bodyPr/>
          <a:lstStyle/>
          <a:p>
            <a:fld id="{C99FF79A-5A8C-4BC0-B6C6-602A19A950B4}"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smtClean="0"/>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ED79D6-4C0B-4EAD-9070-AD094D83CCFD}" type="slidenum">
              <a:rPr lang="en-US" smtClean="0">
                <a:cs typeface="Arial" charset="0"/>
              </a:rPr>
              <a:pPr fontAlgn="base">
                <a:spcBef>
                  <a:spcPct val="0"/>
                </a:spcBef>
                <a:spcAft>
                  <a:spcPct val="0"/>
                </a:spcAft>
                <a:defRPr/>
              </a:pPr>
              <a:t>3</a:t>
            </a:fld>
            <a:endParaRPr lang="en-US" dirty="0"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t>The hotline is part of ESF 14 – Public Information.</a:t>
            </a:r>
          </a:p>
          <a:p>
            <a:pPr eaLnBrk="1" hangingPunct="1">
              <a:spcBef>
                <a:spcPct val="0"/>
              </a:spcBef>
            </a:pPr>
            <a:endParaRPr lang="en-US" dirty="0" smtClean="0"/>
          </a:p>
          <a:p>
            <a:pPr eaLnBrk="1" hangingPunct="1">
              <a:spcBef>
                <a:spcPct val="0"/>
              </a:spcBef>
            </a:pPr>
            <a:r>
              <a:rPr lang="en-US" dirty="0" smtClean="0"/>
              <a:t>During normal operations, the Broward County Call Center in a one-stop source of information and assistance with county agency programs and services. Residents call one number – 311 or 954-831-4000 to get their questions answered.</a:t>
            </a:r>
          </a:p>
          <a:p>
            <a:pPr eaLnBrk="1" hangingPunct="1">
              <a:spcBef>
                <a:spcPct val="0"/>
              </a:spcBef>
            </a:pPr>
            <a:endParaRPr lang="en-US" dirty="0" smtClean="0"/>
          </a:p>
          <a:p>
            <a:pPr eaLnBrk="1" hangingPunct="1">
              <a:spcBef>
                <a:spcPct val="0"/>
              </a:spcBef>
            </a:pPr>
            <a:r>
              <a:rPr lang="en-US" dirty="0" smtClean="0"/>
              <a:t>During an emergency, such as a hurricane, the Call Center becomes a 24/7 hotline. “311” is heavily promoted as the place for residents to call for information before, during and after a storm. During Hurricane Wilma in 2005, the hotline received more than 220,000 calls!</a:t>
            </a:r>
          </a:p>
          <a:p>
            <a:pPr eaLnBrk="1" hangingPunct="1">
              <a:spcBef>
                <a:spcPct val="0"/>
              </a:spcBef>
            </a:pPr>
            <a:endParaRPr lang="en-US" dirty="0" smtClean="0"/>
          </a:p>
          <a:p>
            <a:pPr eaLnBrk="1" hangingPunct="1">
              <a:spcBef>
                <a:spcPct val="0"/>
              </a:spcBef>
            </a:pPr>
            <a:r>
              <a:rPr lang="en-US" dirty="0" smtClean="0"/>
              <a:t>(ROLES)</a:t>
            </a:r>
          </a:p>
          <a:p>
            <a:pPr eaLnBrk="1" hangingPunct="1">
              <a:spcBef>
                <a:spcPct val="0"/>
              </a:spcBef>
            </a:pPr>
            <a:endParaRPr lang="en-US" dirty="0" smtClean="0"/>
          </a:p>
          <a:p>
            <a:pPr eaLnBrk="1" hangingPunct="1">
              <a:spcBef>
                <a:spcPct val="0"/>
              </a:spcBef>
            </a:pPr>
            <a:r>
              <a:rPr lang="en-US" dirty="0" smtClean="0"/>
              <a:t>EXAMPLE OF THE TWO-WAY INFORMATION FLOW:</a:t>
            </a:r>
          </a:p>
          <a:p>
            <a:pPr eaLnBrk="1" hangingPunct="1">
              <a:spcBef>
                <a:spcPct val="0"/>
              </a:spcBef>
            </a:pPr>
            <a:endParaRPr lang="en-US" dirty="0" smtClean="0"/>
          </a:p>
          <a:p>
            <a:pPr eaLnBrk="1" hangingPunct="1">
              <a:spcBef>
                <a:spcPct val="0"/>
              </a:spcBef>
            </a:pPr>
            <a:r>
              <a:rPr lang="en-US" dirty="0" smtClean="0"/>
              <a:t>During Hurricane Wilma, the Call Center was receiving calls from residents attempting to return home following the “all clear.” But a couple of the bridges crossing over the Intracoastal, which were being manned by BSO deputies, were locked in the “up” position. The Call Center was able to notify BSO of the problem. They contacted the deputies and gave them the “all clear” to lower the bridges, and the evacuated residents were able to return to their homes.</a:t>
            </a:r>
          </a:p>
        </p:txBody>
      </p:sp>
      <p:sp>
        <p:nvSpPr>
          <p:cNvPr id="225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998942-C909-4463-9708-00908697CD73}" type="slidenum">
              <a:rPr lang="en-US" smtClean="0">
                <a:cs typeface="Arial" charset="0"/>
              </a:rPr>
              <a:pPr fontAlgn="base">
                <a:spcBef>
                  <a:spcPct val="0"/>
                </a:spcBef>
                <a:spcAft>
                  <a:spcPct val="0"/>
                </a:spcAft>
                <a:defRPr/>
              </a:pPr>
              <a:t>4</a:t>
            </a:fld>
            <a:endParaRPr lang="en-US" smtClean="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Review slide</a:t>
            </a:r>
          </a:p>
          <a:p>
            <a:endParaRPr lang="en-US" dirty="0" smtClean="0"/>
          </a:p>
          <a:p>
            <a:r>
              <a:rPr lang="en-US" dirty="0" smtClean="0"/>
              <a:t>One more stunning poll result</a:t>
            </a:r>
            <a:r>
              <a:rPr lang="en-US" baseline="0" dirty="0" smtClean="0"/>
              <a:t> was that 30% of residents still thought that:</a:t>
            </a:r>
          </a:p>
          <a:p>
            <a:pPr marL="228600" indent="-228600">
              <a:buAutoNum type="arabicPeriod"/>
            </a:pPr>
            <a:r>
              <a:rPr lang="en-US" baseline="0" dirty="0" smtClean="0"/>
              <a:t>Taping their windows was an effective method of preparation during a hurricane.</a:t>
            </a:r>
          </a:p>
          <a:p>
            <a:pPr marL="228600" indent="-228600">
              <a:buAutoNum type="arabicPeriod"/>
            </a:pPr>
            <a:r>
              <a:rPr lang="en-US" baseline="0" dirty="0" smtClean="0"/>
              <a:t>Opening a window during a storm helps alleviate pressure in home, thus reducing the chance of damage</a:t>
            </a:r>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5</a:t>
            </a:fld>
            <a:endParaRPr lang="en-US" dirty="0"/>
          </a:p>
        </p:txBody>
      </p:sp>
    </p:spTree>
    <p:extLst>
      <p:ext uri="{BB962C8B-B14F-4D97-AF65-F5344CB8AC3E}">
        <p14:creationId xmlns:p14="http://schemas.microsoft.com/office/powerpoint/2010/main" xmlns="" val="64360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6</a:t>
            </a:fld>
            <a:endParaRPr lang="en-US" dirty="0"/>
          </a:p>
        </p:txBody>
      </p:sp>
    </p:spTree>
    <p:extLst>
      <p:ext uri="{BB962C8B-B14F-4D97-AF65-F5344CB8AC3E}">
        <p14:creationId xmlns:p14="http://schemas.microsoft.com/office/powerpoint/2010/main" xmlns="" val="3635248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Five days or more are recommended</a:t>
            </a:r>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7</a:t>
            </a:fld>
            <a:endParaRPr lang="en-US" dirty="0"/>
          </a:p>
        </p:txBody>
      </p:sp>
    </p:spTree>
    <p:extLst>
      <p:ext uri="{BB962C8B-B14F-4D97-AF65-F5344CB8AC3E}">
        <p14:creationId xmlns:p14="http://schemas.microsoft.com/office/powerpoint/2010/main" xmlns="" val="3650782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9FF79A-5A8C-4BC0-B6C6-602A19A950B4}" type="slidenum">
              <a:rPr lang="en-US" smtClean="0"/>
              <a:pPr/>
              <a:t>9</a:t>
            </a:fld>
            <a:endParaRPr lang="en-US"/>
          </a:p>
        </p:txBody>
      </p:sp>
    </p:spTree>
    <p:extLst>
      <p:ext uri="{BB962C8B-B14F-4D97-AF65-F5344CB8AC3E}">
        <p14:creationId xmlns:p14="http://schemas.microsoft.com/office/powerpoint/2010/main" xmlns="" val="3462870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u="sng" smtClean="0"/>
              <a:t>Evacuations are ordered because of storm surge-not winds</a:t>
            </a:r>
            <a:r>
              <a:rPr lang="en-US" smtClean="0"/>
              <a:t>.</a:t>
            </a:r>
          </a:p>
          <a:p>
            <a:pPr eaLnBrk="1" hangingPunct="1">
              <a:spcBef>
                <a:spcPct val="0"/>
              </a:spcBef>
            </a:pPr>
            <a:endParaRPr lang="en-US" smtClean="0"/>
          </a:p>
          <a:p>
            <a:pPr eaLnBrk="1" hangingPunct="1">
              <a:spcBef>
                <a:spcPct val="0"/>
              </a:spcBef>
            </a:pPr>
            <a:r>
              <a:rPr lang="en-US" smtClean="0"/>
              <a:t>When a hurricane is forecasted to be a Category 1 or 2, those who live east of the Intracoastal Waterway will be asked to evacuate. If a hurricane is forecasted to be a Category 3 or higher, all those residents living east of U.S. 1/Federal Highway, which includes all those along the coast will be asked to evacuate. In all cases, residents who live in a coastal or low lying area that floods frequently and those living in mobile homes will be asked to evacuate. We’re talking about roughly 144,000 residents evacuating in the case of a major hurricane plus those living in 25,000 mobile homes across the County.</a:t>
            </a:r>
          </a:p>
          <a:p>
            <a:pPr eaLnBrk="1" hangingPunct="1">
              <a:spcBef>
                <a:spcPct val="0"/>
              </a:spcBef>
            </a:pPr>
            <a:endParaRPr lang="en-US" smtClean="0"/>
          </a:p>
          <a:p>
            <a:pPr eaLnBrk="1" hangingPunct="1">
              <a:spcBef>
                <a:spcPct val="0"/>
              </a:spcBef>
            </a:pPr>
            <a:r>
              <a:rPr lang="en-US" smtClean="0"/>
              <a:t>When an evacuation is ordered, the bridges will be locked in the down position by the Coast Guard. This will assist those evacuating the coastal areas by car.</a:t>
            </a:r>
          </a:p>
          <a:p>
            <a:pPr eaLnBrk="1" hangingPunct="1">
              <a:spcBef>
                <a:spcPct val="0"/>
              </a:spcBef>
            </a:pPr>
            <a:endParaRPr lang="en-US" smtClean="0"/>
          </a:p>
          <a:p>
            <a:pPr eaLnBrk="1" hangingPunct="1">
              <a:spcBef>
                <a:spcPct val="0"/>
              </a:spcBef>
            </a:pPr>
            <a:r>
              <a:rPr lang="en-US" smtClean="0"/>
              <a:t>When an evacuation is ordered, it will take approximately four hours to open the first shelter and begin bus transportion along A-1-A and U.S. 1 for evacuees. The time is needed to allow staff to arrive and prepare the shelters and for the buses to stop their normal bus service and convert to evacuation services.</a:t>
            </a:r>
          </a:p>
        </p:txBody>
      </p:sp>
      <p:sp>
        <p:nvSpPr>
          <p:cNvPr id="491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E60F5B-CF97-48C4-88BE-A22E6E7A28D3}" type="slidenum">
              <a:rPr lang="en-US" smtClean="0">
                <a:cs typeface="Arial" charset="0"/>
              </a:rPr>
              <a:pPr fontAlgn="base">
                <a:spcBef>
                  <a:spcPct val="0"/>
                </a:spcBef>
                <a:spcAft>
                  <a:spcPct val="0"/>
                </a:spcAft>
                <a:defRPr/>
              </a:pPr>
              <a:t>10</a:t>
            </a:fld>
            <a:endParaRPr 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Introduction slide.jpg"/>
          <p:cNvPicPr>
            <a:picLocks noChangeAspect="1"/>
          </p:cNvPicPr>
          <p:nvPr userDrawn="1"/>
        </p:nvPicPr>
        <p:blipFill>
          <a:blip r:embed="rId2" cstate="print"/>
          <a:stretch>
            <a:fillRect/>
          </a:stretch>
        </p:blipFill>
        <p:spPr>
          <a:xfrm>
            <a:off x="0" y="0"/>
            <a:ext cx="9144000" cy="6858000"/>
          </a:xfrm>
          <a:prstGeom prst="rect">
            <a:avLst/>
          </a:prstGeom>
        </p:spPr>
      </p:pic>
      <p:sp>
        <p:nvSpPr>
          <p:cNvPr id="3" name="Subtitle 2"/>
          <p:cNvSpPr>
            <a:spLocks noGrp="1"/>
          </p:cNvSpPr>
          <p:nvPr>
            <p:ph type="subTitle" idx="1"/>
          </p:nvPr>
        </p:nvSpPr>
        <p:spPr>
          <a:xfrm>
            <a:off x="3352800" y="5486400"/>
            <a:ext cx="5410200" cy="990600"/>
          </a:xfrm>
        </p:spPr>
        <p:txBody>
          <a:bodyPr/>
          <a:lstStyle>
            <a:lvl1pPr marL="0" indent="0" algn="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593425D2-7A89-46F0-8108-981909DCD62B}" type="datetimeFigureOut">
              <a:rPr lang="en-US" smtClean="0"/>
              <a:pPr/>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3425D2-7A89-46F0-8108-981909DCD62B}" type="datetimeFigureOut">
              <a:rPr lang="en-US" smtClean="0"/>
              <a:pPr/>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3425D2-7A89-46F0-8108-981909DCD62B}" type="datetimeFigureOut">
              <a:rPr lang="en-US" smtClean="0"/>
              <a:pPr/>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descr="slidesBK.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457200" y="381000"/>
            <a:ext cx="8229600" cy="1219200"/>
          </a:xfrm>
          <a:effectLst>
            <a:outerShdw blurRad="50800" dist="38100" algn="l" rotWithShape="0">
              <a:prstClr val="black">
                <a:alpha val="40000"/>
              </a:prstClr>
            </a:outerShdw>
          </a:effectLst>
        </p:spPr>
        <p:txBody>
          <a:bodyPr/>
          <a:lstStyle>
            <a:lvl1pPr>
              <a:defRPr b="1" cap="none" spc="0">
                <a:ln w="6350">
                  <a:solidFill>
                    <a:schemeClr val="tx1"/>
                  </a:solidFill>
                  <a:prstDash val="solid"/>
                </a:ln>
                <a:solidFill>
                  <a:schemeClr val="accent6">
                    <a:lumMod val="75000"/>
                  </a:schemeClr>
                </a:solidFill>
                <a:effectLst>
                  <a:outerShdw blurRad="41275" dist="20320" dir="1800000" algn="tl" rotWithShape="0">
                    <a:srgbClr val="000000">
                      <a:alpha val="40000"/>
                    </a:srgbClr>
                  </a:outerShdw>
                  <a:reflection blurRad="6350" stA="55000" endA="300" endPos="45500" dir="5400000" sy="-100000" algn="bl" rotWithShape="0"/>
                </a:effectLst>
                <a:latin typeface="Impact"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76400"/>
            <a:ext cx="8229600" cy="4449763"/>
          </a:xfrm>
        </p:spPr>
        <p:txBody>
          <a:bodyPr/>
          <a:lstStyle>
            <a:lvl1pPr>
              <a:buClr>
                <a:schemeClr val="accent6">
                  <a:lumMod val="75000"/>
                </a:schemeClr>
              </a:buClr>
              <a:defRPr b="1"/>
            </a:lvl1pPr>
            <a:lvl2pPr>
              <a:buClr>
                <a:schemeClr val="accent6">
                  <a:lumMod val="75000"/>
                </a:schemeClr>
              </a:buClr>
              <a:defRPr b="1"/>
            </a:lvl2pPr>
            <a:lvl3pPr>
              <a:buClr>
                <a:schemeClr val="accent6">
                  <a:lumMod val="75000"/>
                </a:schemeClr>
              </a:buClr>
              <a:defRPr b="1"/>
            </a:lvl3pPr>
            <a:lvl4pPr>
              <a:buClr>
                <a:schemeClr val="accent6">
                  <a:lumMod val="75000"/>
                </a:schemeClr>
              </a:buCl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593425D2-7A89-46F0-8108-981909DCD62B}" type="datetimeFigureOut">
              <a:rPr lang="en-US" smtClean="0"/>
              <a:pPr/>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3425D2-7A89-46F0-8108-981909DCD62B}" type="datetimeFigureOut">
              <a:rPr lang="en-US" smtClean="0"/>
              <a:pPr/>
              <a:t>7/23/2013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3425D2-7A89-46F0-8108-981909DCD62B}" type="datetimeFigureOut">
              <a:rPr lang="en-US" smtClean="0"/>
              <a:pPr/>
              <a:t>7/23/2013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3425D2-7A89-46F0-8108-981909DCD62B}" type="datetimeFigureOut">
              <a:rPr lang="en-US" smtClean="0"/>
              <a:pPr/>
              <a:t>7/23/2013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3425D2-7A89-46F0-8108-981909DCD62B}" type="datetimeFigureOut">
              <a:rPr lang="en-US" smtClean="0"/>
              <a:pPr/>
              <a:t>7/23/2013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3425D2-7A89-46F0-8108-981909DCD62B}" type="datetimeFigureOut">
              <a:rPr lang="en-US" smtClean="0"/>
              <a:pPr/>
              <a:t>7/23/2013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3425D2-7A89-46F0-8108-981909DCD62B}" type="datetimeFigureOut">
              <a:rPr lang="en-US" smtClean="0"/>
              <a:pPr/>
              <a:t>7/23/2013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3425D2-7A89-46F0-8108-981909DCD62B}" type="datetimeFigureOut">
              <a:rPr lang="en-US" smtClean="0"/>
              <a:pPr/>
              <a:t>7/23/2013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F2D478-471A-4D89-8A37-5A14A05B58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3425D2-7A89-46F0-8108-981909DCD62B}" type="datetimeFigureOut">
              <a:rPr lang="en-US" smtClean="0"/>
              <a:pPr/>
              <a:t>7/23/2013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F2D478-471A-4D89-8A37-5A14A05B58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broward.org/Registr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pPr eaLnBrk="1" hangingPunct="1"/>
            <a:r>
              <a:rPr lang="en-US" sz="4000"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ESFs</a:t>
            </a:r>
          </a:p>
        </p:txBody>
      </p:sp>
      <p:sp>
        <p:nvSpPr>
          <p:cNvPr id="10243" name="Content Placeholder 2"/>
          <p:cNvSpPr>
            <a:spLocks noGrp="1"/>
          </p:cNvSpPr>
          <p:nvPr>
            <p:ph idx="1"/>
          </p:nvPr>
        </p:nvSpPr>
        <p:spPr/>
        <p:txBody>
          <a:bodyPr/>
          <a:lstStyle/>
          <a:p>
            <a:pPr eaLnBrk="1" hangingPunct="1">
              <a:spcBef>
                <a:spcPct val="50000"/>
              </a:spcBef>
            </a:pPr>
            <a:r>
              <a:rPr lang="en-US" sz="2000" b="1" smtClean="0"/>
              <a:t>1 – Transportation  (BC Transportation)</a:t>
            </a:r>
          </a:p>
          <a:p>
            <a:pPr eaLnBrk="1" hangingPunct="1">
              <a:spcBef>
                <a:spcPct val="50000"/>
              </a:spcBef>
            </a:pPr>
            <a:r>
              <a:rPr lang="en-US" sz="2000" b="1" smtClean="0"/>
              <a:t>2 – Communications (BSO)</a:t>
            </a:r>
          </a:p>
          <a:p>
            <a:pPr eaLnBrk="1" hangingPunct="1">
              <a:spcBef>
                <a:spcPct val="50000"/>
              </a:spcBef>
            </a:pPr>
            <a:r>
              <a:rPr lang="en-US" sz="2000" b="1" smtClean="0"/>
              <a:t>3 – Public Works &amp; Engineering (BC Public Works)</a:t>
            </a:r>
          </a:p>
          <a:p>
            <a:pPr eaLnBrk="1" hangingPunct="1">
              <a:spcBef>
                <a:spcPct val="50000"/>
              </a:spcBef>
            </a:pPr>
            <a:r>
              <a:rPr lang="en-US" sz="2000" b="1" smtClean="0"/>
              <a:t>4 – Firefighting (BSO – Fire Rescue)</a:t>
            </a:r>
          </a:p>
          <a:p>
            <a:pPr eaLnBrk="1" hangingPunct="1">
              <a:spcBef>
                <a:spcPct val="50000"/>
              </a:spcBef>
            </a:pPr>
            <a:r>
              <a:rPr lang="en-US" sz="2000" b="1" smtClean="0"/>
              <a:t>5 – Planning &amp; Information (BC Emergency Management)</a:t>
            </a:r>
          </a:p>
          <a:p>
            <a:pPr eaLnBrk="1" hangingPunct="1">
              <a:spcBef>
                <a:spcPct val="50000"/>
              </a:spcBef>
            </a:pPr>
            <a:r>
              <a:rPr lang="en-US" sz="2000" b="1" smtClean="0"/>
              <a:t>6 – Mass Care (BC Human Services)</a:t>
            </a:r>
          </a:p>
          <a:p>
            <a:pPr eaLnBrk="1" hangingPunct="1">
              <a:spcBef>
                <a:spcPct val="50000"/>
              </a:spcBef>
            </a:pPr>
            <a:r>
              <a:rPr lang="en-US" sz="2000" b="1" smtClean="0"/>
              <a:t>7 – Resource Management (BC Finance &amp; Admin Services)</a:t>
            </a:r>
          </a:p>
          <a:p>
            <a:pPr eaLnBrk="1" hangingPunct="1">
              <a:spcBef>
                <a:spcPct val="50000"/>
              </a:spcBef>
            </a:pPr>
            <a:r>
              <a:rPr lang="en-US" sz="2000" b="1" smtClean="0"/>
              <a:t>8 – Health &amp; Medical (Health Department)</a:t>
            </a:r>
          </a:p>
          <a:p>
            <a:pPr eaLnBrk="1" hangingPunct="1">
              <a:spcBef>
                <a:spcPct val="50000"/>
              </a:spcBef>
            </a:pPr>
            <a:r>
              <a:rPr lang="en-US" sz="2000" b="1" smtClean="0"/>
              <a:t>9 – Search &amp; Rescue (BSO – Fire Rescue</a:t>
            </a:r>
            <a:r>
              <a:rPr lang="en-US" b="1" smtClean="0"/>
              <a:t>)</a:t>
            </a:r>
          </a:p>
          <a:p>
            <a:pPr eaLnBrk="1" hangingPunct="1">
              <a:spcBef>
                <a:spcPct val="50000"/>
              </a:spcBef>
            </a:pPr>
            <a:endParaRPr lang="en-US" b="1" i="1" smtClean="0"/>
          </a:p>
          <a:p>
            <a:pPr eaLnBrk="1" hangingPunct="1"/>
            <a:endParaRPr lang="en-US" smtClean="0"/>
          </a:p>
        </p:txBody>
      </p:sp>
    </p:spTree>
    <p:extLst>
      <p:ext uri="{BB962C8B-B14F-4D97-AF65-F5344CB8AC3E}">
        <p14:creationId xmlns:p14="http://schemas.microsoft.com/office/powerpoint/2010/main" xmlns="" val="40419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a:solidFill>
            <a:schemeClr val="bg1"/>
          </a:solidFill>
          <a:ln>
            <a:miter lim="800000"/>
            <a:headEnd/>
            <a:tailEnd/>
          </a:ln>
          <a:extLst/>
        </p:spPr>
        <p:txBody>
          <a:bodyPr rtlCol="0">
            <a:normAutofit fontScale="90000"/>
          </a:bodyPr>
          <a:lstStyle/>
          <a:p>
            <a:pPr eaLnBrk="1" fontAlgn="auto" hangingPunct="1">
              <a:spcAft>
                <a:spcPts val="0"/>
              </a:spcAft>
              <a:defRPr/>
            </a:pPr>
            <a:r>
              <a:rPr lang="en-US" b="1" dirty="0" smtClean="0">
                <a:ln w="6350">
                  <a:noFill/>
                  <a:prstDash val="solid"/>
                </a:ln>
                <a:solidFill>
                  <a:schemeClr val="accent6"/>
                </a:solidFill>
                <a:effectLst>
                  <a:outerShdw blurRad="41275" dist="20320" dir="1800000" sx="9000" sy="9000" algn="tl" rotWithShape="0">
                    <a:srgbClr val="000000">
                      <a:alpha val="64000"/>
                    </a:srgbClr>
                  </a:outerShdw>
                  <a:reflection blurRad="6350" endPos="0" dir="5400000" sy="-100000" algn="bl" rotWithShape="0"/>
                </a:effectLst>
                <a:latin typeface="Arial" pitchFamily="34" charset="0"/>
                <a:cs typeface="Arial" pitchFamily="34" charset="0"/>
              </a:rPr>
              <a:t>Hurricane</a:t>
            </a:r>
            <a:r>
              <a:rPr lang="en-US" b="1" dirty="0" smtClean="0">
                <a:solidFill>
                  <a:schemeClr val="accent6"/>
                </a:solidFill>
                <a:effectLst>
                  <a:outerShdw blurRad="41275" dist="20320" dir="1800000" algn="tl" rotWithShape="0">
                    <a:srgbClr val="000000">
                      <a:alpha val="64000"/>
                    </a:srgbClr>
                  </a:outerShdw>
                  <a:reflection blurRad="6350" stA="55000" endA="300" endPos="45500" dir="5400000" sy="-100000" algn="bl" rotWithShape="0"/>
                </a:effectLst>
                <a:latin typeface="Arial" pitchFamily="34" charset="0"/>
                <a:cs typeface="Arial" pitchFamily="34" charset="0"/>
              </a:rPr>
              <a:t> </a:t>
            </a:r>
            <a:r>
              <a:rPr lang="en-US" b="1" dirty="0" smtClean="0">
                <a:ln w="6350">
                  <a:noFill/>
                  <a:prstDash val="solid"/>
                </a:ln>
                <a:solidFill>
                  <a:schemeClr val="accent6"/>
                </a:solidFill>
                <a:effectLst>
                  <a:outerShdw blurRad="41275" dist="20320" dir="1800000" sx="1000" sy="1000" algn="tl" rotWithShape="0">
                    <a:srgbClr val="000000">
                      <a:alpha val="64000"/>
                    </a:srgbClr>
                  </a:outerShdw>
                  <a:reflection blurRad="6350" endPos="0" dir="5400000" sy="-100000" algn="bl" rotWithShape="0"/>
                </a:effectLst>
                <a:latin typeface="Arial" pitchFamily="34" charset="0"/>
                <a:cs typeface="Arial" pitchFamily="34" charset="0"/>
              </a:rPr>
              <a:t>Basics:</a:t>
            </a:r>
            <a:br>
              <a:rPr lang="en-US" b="1" dirty="0" smtClean="0">
                <a:ln w="6350">
                  <a:noFill/>
                  <a:prstDash val="solid"/>
                </a:ln>
                <a:solidFill>
                  <a:schemeClr val="accent6"/>
                </a:solidFill>
                <a:effectLst>
                  <a:outerShdw blurRad="41275" dist="20320" dir="1800000" sx="1000" sy="1000" algn="tl" rotWithShape="0">
                    <a:srgbClr val="000000">
                      <a:alpha val="64000"/>
                    </a:srgbClr>
                  </a:outerShdw>
                  <a:reflection blurRad="6350" endPos="0" dir="5400000" sy="-100000" algn="bl" rotWithShape="0"/>
                </a:effectLst>
                <a:latin typeface="Arial" pitchFamily="34" charset="0"/>
                <a:cs typeface="Arial" pitchFamily="34" charset="0"/>
              </a:rPr>
            </a:br>
            <a:r>
              <a:rPr lang="en-US" b="1" dirty="0" smtClean="0">
                <a:ln w="6350">
                  <a:noFill/>
                  <a:prstDash val="solid"/>
                </a:ln>
                <a:solidFill>
                  <a:schemeClr val="accent6"/>
                </a:solidFill>
                <a:effectLst>
                  <a:outerShdw blurRad="41275" dist="20320" dir="1800000" sx="1000" sy="1000" algn="tl" rotWithShape="0">
                    <a:srgbClr val="000000">
                      <a:alpha val="64000"/>
                    </a:srgbClr>
                  </a:outerShdw>
                  <a:reflection blurRad="6350" endPos="0" dir="5400000" sy="-100000" algn="bl" rotWithShape="0"/>
                </a:effectLst>
                <a:latin typeface="Arial" pitchFamily="34" charset="0"/>
                <a:cs typeface="Arial" pitchFamily="34" charset="0"/>
              </a:rPr>
              <a:t>Evacuations</a:t>
            </a:r>
          </a:p>
        </p:txBody>
      </p:sp>
      <p:sp>
        <p:nvSpPr>
          <p:cNvPr id="16387" name="Content Placeholder 2"/>
          <p:cNvSpPr>
            <a:spLocks noGrp="1"/>
          </p:cNvSpPr>
          <p:nvPr>
            <p:ph idx="1"/>
          </p:nvPr>
        </p:nvSpPr>
        <p:spPr>
          <a:xfrm>
            <a:off x="457200" y="2209800"/>
            <a:ext cx="8229600" cy="4876800"/>
          </a:xfrm>
        </p:spPr>
        <p:txBody>
          <a:bodyPr/>
          <a:lstStyle/>
          <a:p>
            <a:pPr eaLnBrk="1" hangingPunct="1"/>
            <a:r>
              <a:rPr lang="en-US" sz="2800" dirty="0" smtClean="0"/>
              <a:t>Evacuations are ordered because of storm surge </a:t>
            </a:r>
          </a:p>
          <a:p>
            <a:pPr eaLnBrk="1" hangingPunct="1">
              <a:buFont typeface="Arial" charset="0"/>
              <a:buNone/>
            </a:pPr>
            <a:r>
              <a:rPr lang="en-US" sz="2800" dirty="0" smtClean="0"/>
              <a:t>	-Category I-2: East of Intracoastal Waterway</a:t>
            </a:r>
          </a:p>
          <a:p>
            <a:pPr eaLnBrk="1" hangingPunct="1">
              <a:buFont typeface="Arial" charset="0"/>
              <a:buNone/>
            </a:pPr>
            <a:r>
              <a:rPr lang="en-US" sz="2800" dirty="0" smtClean="0"/>
              <a:t>	-Category 3-5: East of U.S. 1/Federal Highway</a:t>
            </a:r>
          </a:p>
          <a:p>
            <a:pPr eaLnBrk="1" hangingPunct="1">
              <a:buFont typeface="Arial" charset="0"/>
              <a:buNone/>
            </a:pPr>
            <a:r>
              <a:rPr lang="en-US" sz="2800" dirty="0" smtClean="0"/>
              <a:t>  -All mobile homes</a:t>
            </a:r>
          </a:p>
          <a:p>
            <a:pPr eaLnBrk="1" hangingPunct="1"/>
            <a:r>
              <a:rPr lang="en-US" sz="2800" dirty="0" smtClean="0"/>
              <a:t>Bridges are locked in the down position</a:t>
            </a:r>
          </a:p>
          <a:p>
            <a:pPr eaLnBrk="1" hangingPunct="1"/>
            <a:r>
              <a:rPr lang="en-US" sz="2800" dirty="0" smtClean="0"/>
              <a:t>Shelters open approximately four hours after the evacuation order is issued</a:t>
            </a:r>
          </a:p>
          <a:p>
            <a:pPr eaLnBrk="1" hangingPunct="1">
              <a:buFont typeface="Arial" charset="0"/>
              <a:buNone/>
            </a:pPr>
            <a:endParaRPr lang="en-US" dirty="0" smtClean="0"/>
          </a:p>
        </p:txBody>
      </p:sp>
      <p:pic>
        <p:nvPicPr>
          <p:cNvPr id="16388" name="Picture 3" descr="SaffirSimpson.gif"/>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53200" y="760413"/>
            <a:ext cx="2603500" cy="129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641435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normAutofit/>
          </a:bodyPr>
          <a:lstStyle/>
          <a:p>
            <a:pPr eaLnBrk="1" hangingPunct="1"/>
            <a:r>
              <a:rPr lang="en-US" sz="4000"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 Transit</a:t>
            </a:r>
            <a:endPar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17411" name="Content Placeholder 2"/>
          <p:cNvSpPr>
            <a:spLocks noGrp="1"/>
          </p:cNvSpPr>
          <p:nvPr>
            <p:ph idx="1"/>
          </p:nvPr>
        </p:nvSpPr>
        <p:spPr/>
        <p:txBody>
          <a:bodyPr/>
          <a:lstStyle/>
          <a:p>
            <a:pPr eaLnBrk="1" hangingPunct="1"/>
            <a:endParaRPr lang="en-US" sz="2800" smtClean="0"/>
          </a:p>
          <a:p>
            <a:pPr eaLnBrk="1" hangingPunct="1"/>
            <a:r>
              <a:rPr lang="en-US" sz="2800" smtClean="0"/>
              <a:t>When an evacuation is ordered, if buses are in service already, Broward County Transit (BCT) winds down service gradually. If the evacuation order is given before service begins, no buses are put out on the street. Evacuation service will coincide with the opening of American Red Cross shelters. It will not begin before shelters are open. </a:t>
            </a:r>
          </a:p>
          <a:p>
            <a:pPr eaLnBrk="1" hangingPunct="1"/>
            <a:endParaRPr lang="en-US" sz="2800" smtClean="0"/>
          </a:p>
        </p:txBody>
      </p:sp>
    </p:spTree>
    <p:extLst>
      <p:ext uri="{BB962C8B-B14F-4D97-AF65-F5344CB8AC3E}">
        <p14:creationId xmlns:p14="http://schemas.microsoft.com/office/powerpoint/2010/main" xmlns="" val="8315587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normAutofit/>
          </a:bodyPr>
          <a:lstStyle/>
          <a:p>
            <a:pPr eaLnBrk="1" hangingPunct="1"/>
            <a:r>
              <a:rPr lang="en-US" sz="4000"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 Transit</a:t>
            </a:r>
            <a:endPar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18435" name="Content Placeholder 2"/>
          <p:cNvSpPr>
            <a:spLocks noGrp="1"/>
          </p:cNvSpPr>
          <p:nvPr>
            <p:ph idx="1"/>
          </p:nvPr>
        </p:nvSpPr>
        <p:spPr/>
        <p:txBody>
          <a:bodyPr/>
          <a:lstStyle/>
          <a:p>
            <a:pPr eaLnBrk="1" hangingPunct="1"/>
            <a:r>
              <a:rPr lang="en-US" sz="2800" smtClean="0"/>
              <a:t>In the case of a Category 1 or 2 hurricane (Evacuation Plan A), buses will pick up along A1A. In a Category 3 or higher (Evacuation Plan B), bus pick-up points will include A1A and Federal Highway. </a:t>
            </a:r>
          </a:p>
          <a:p>
            <a:pPr eaLnBrk="1" hangingPunct="1"/>
            <a:r>
              <a:rPr lang="en-US" sz="2800" smtClean="0"/>
              <a:t>Pick-up points are at any regular bus stop located along A1A on the beaches, and/or Federal Highway in a Category 3 or higher. Those evacuating from these areas can flag down any BCT bus for pick-up. All buses will be marked "Emergency Evacuation”</a:t>
            </a:r>
          </a:p>
        </p:txBody>
      </p:sp>
    </p:spTree>
    <p:extLst>
      <p:ext uri="{BB962C8B-B14F-4D97-AF65-F5344CB8AC3E}">
        <p14:creationId xmlns:p14="http://schemas.microsoft.com/office/powerpoint/2010/main" xmlns="" val="2438483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57200" y="304800"/>
            <a:ext cx="8229600" cy="1255713"/>
          </a:xfrm>
        </p:spPr>
        <p:txBody>
          <a:bodyPr>
            <a:normAutofit fontScale="90000"/>
          </a:bodyPr>
          <a:lstStyle/>
          <a:p>
            <a:pPr eaLnBrk="1" hangingPunct="1"/>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a:t>
            </a:r>
            <a:b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br>
            <a:r>
              <a:rPr lang="en-US" b="1" dirty="0" err="1"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Paratransit</a:t>
            </a:r>
            <a:endPar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4819" name="Content Placeholder 2"/>
          <p:cNvSpPr>
            <a:spLocks noGrp="1"/>
          </p:cNvSpPr>
          <p:nvPr>
            <p:ph idx="1"/>
          </p:nvPr>
        </p:nvSpPr>
        <p:spPr>
          <a:xfrm>
            <a:off x="457200" y="1981200"/>
            <a:ext cx="8229600" cy="4876800"/>
          </a:xfrm>
        </p:spPr>
        <p:txBody>
          <a:bodyPr rtlCol="0">
            <a:normAutofit/>
          </a:bodyPr>
          <a:lstStyle/>
          <a:p>
            <a:pPr marL="0" indent="0" eaLnBrk="1" fontAlgn="auto" hangingPunct="1">
              <a:spcAft>
                <a:spcPts val="0"/>
              </a:spcAft>
              <a:buFont typeface="Arial" charset="0"/>
              <a:buNone/>
              <a:defRPr/>
            </a:pPr>
            <a:r>
              <a:rPr lang="en-US" sz="2800" dirty="0" smtClean="0"/>
              <a:t>Transportation services for residents with special needs</a:t>
            </a:r>
          </a:p>
          <a:p>
            <a:pPr eaLnBrk="1" fontAlgn="auto" hangingPunct="1">
              <a:spcAft>
                <a:spcPts val="0"/>
              </a:spcAft>
              <a:buFont typeface="Arial" pitchFamily="34" charset="0"/>
              <a:buChar char="•"/>
              <a:defRPr/>
            </a:pPr>
            <a:r>
              <a:rPr lang="en-US" sz="2800" dirty="0"/>
              <a:t>S</a:t>
            </a:r>
            <a:r>
              <a:rPr lang="en-US" sz="2800" dirty="0" smtClean="0"/>
              <a:t>eparate transportation list  for emergencies</a:t>
            </a:r>
          </a:p>
          <a:p>
            <a:pPr eaLnBrk="1" fontAlgn="auto" hangingPunct="1">
              <a:spcAft>
                <a:spcPts val="0"/>
              </a:spcAft>
              <a:buFont typeface="Arial" pitchFamily="34" charset="0"/>
              <a:buChar char="•"/>
              <a:defRPr/>
            </a:pPr>
            <a:r>
              <a:rPr lang="en-US" sz="2800" dirty="0"/>
              <a:t>T</a:t>
            </a:r>
            <a:r>
              <a:rPr lang="en-US" sz="2800" dirty="0" smtClean="0"/>
              <a:t>ransportation to shelters and elsewhere</a:t>
            </a:r>
          </a:p>
          <a:p>
            <a:pPr eaLnBrk="1" fontAlgn="auto" hangingPunct="1">
              <a:spcAft>
                <a:spcPts val="0"/>
              </a:spcAft>
              <a:buFont typeface="Arial" pitchFamily="34" charset="0"/>
              <a:buChar char="•"/>
              <a:defRPr/>
            </a:pPr>
            <a:r>
              <a:rPr lang="en-US" sz="2800" dirty="0"/>
              <a:t>H</a:t>
            </a:r>
            <a:r>
              <a:rPr lang="en-US" sz="2800" dirty="0" smtClean="0"/>
              <a:t>otline has a list of registered riders and can process a new request during an emergency</a:t>
            </a:r>
          </a:p>
          <a:p>
            <a:pPr eaLnBrk="1" fontAlgn="auto" hangingPunct="1">
              <a:spcAft>
                <a:spcPts val="0"/>
              </a:spcAft>
              <a:buFont typeface="Arial" pitchFamily="34" charset="0"/>
              <a:buChar char="•"/>
              <a:defRPr/>
            </a:pPr>
            <a:r>
              <a:rPr lang="en-US" sz="2800" dirty="0" smtClean="0"/>
              <a:t>Run by Broward County Human Services</a:t>
            </a:r>
          </a:p>
        </p:txBody>
      </p:sp>
      <p:pic>
        <p:nvPicPr>
          <p:cNvPr id="19460" name="Picture 4" descr="Transportation.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800" y="304800"/>
            <a:ext cx="1944688" cy="125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92656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normAutofit fontScale="90000"/>
          </a:bodyPr>
          <a:lstStyle/>
          <a:p>
            <a:pPr eaLnBrk="1" fontAlgn="auto" hangingPunct="1">
              <a:spcAft>
                <a:spcPts val="0"/>
              </a:spcAft>
              <a:defRPr/>
            </a:pP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a:t>
            </a:r>
            <a:b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b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Shelters</a:t>
            </a:r>
          </a:p>
        </p:txBody>
      </p:sp>
      <p:sp>
        <p:nvSpPr>
          <p:cNvPr id="15363" name="Content Placeholder 2"/>
          <p:cNvSpPr>
            <a:spLocks noGrp="1"/>
          </p:cNvSpPr>
          <p:nvPr>
            <p:ph idx="1"/>
          </p:nvPr>
        </p:nvSpPr>
        <p:spPr>
          <a:xfrm>
            <a:off x="457200" y="2286000"/>
            <a:ext cx="8229600" cy="4876800"/>
          </a:xfrm>
        </p:spPr>
        <p:txBody>
          <a:bodyPr rtlCol="0">
            <a:normAutofit/>
          </a:bodyPr>
          <a:lstStyle/>
          <a:p>
            <a:pPr marL="0" indent="0" eaLnBrk="1" fontAlgn="auto" hangingPunct="1">
              <a:spcAft>
                <a:spcPts val="0"/>
              </a:spcAft>
              <a:buFont typeface="Arial" pitchFamily="34" charset="0"/>
              <a:buNone/>
              <a:defRPr/>
            </a:pPr>
            <a:r>
              <a:rPr lang="en-US" sz="2800" b="1" dirty="0" smtClean="0"/>
              <a:t>Three Types:</a:t>
            </a:r>
          </a:p>
          <a:p>
            <a:pPr marL="0" indent="0" eaLnBrk="1" fontAlgn="auto" hangingPunct="1">
              <a:spcAft>
                <a:spcPts val="0"/>
              </a:spcAft>
              <a:buFont typeface="Arial" pitchFamily="34" charset="0"/>
              <a:buNone/>
              <a:defRPr/>
            </a:pPr>
            <a:endParaRPr lang="en-US" sz="2800" b="1" dirty="0" smtClean="0"/>
          </a:p>
          <a:p>
            <a:pPr marL="182880" indent="-182880" eaLnBrk="1" fontAlgn="auto" hangingPunct="1">
              <a:spcAft>
                <a:spcPts val="0"/>
              </a:spcAft>
              <a:buFont typeface="Arial" pitchFamily="34" charset="0"/>
              <a:buChar char="•"/>
              <a:defRPr/>
            </a:pPr>
            <a:r>
              <a:rPr lang="en-US" sz="2800" dirty="0" smtClean="0"/>
              <a:t>General Population Shelters</a:t>
            </a:r>
          </a:p>
          <a:p>
            <a:pPr marL="182880" indent="-182880" eaLnBrk="1" fontAlgn="auto" hangingPunct="1">
              <a:spcAft>
                <a:spcPts val="0"/>
              </a:spcAft>
              <a:buFont typeface="Arial" pitchFamily="34" charset="0"/>
              <a:buChar char="•"/>
              <a:defRPr/>
            </a:pPr>
            <a:r>
              <a:rPr lang="en-US" sz="2800" dirty="0" smtClean="0"/>
              <a:t>Special Needs Shelters</a:t>
            </a:r>
          </a:p>
          <a:p>
            <a:pPr marL="182880" indent="-182880" eaLnBrk="1" fontAlgn="auto" hangingPunct="1">
              <a:spcAft>
                <a:spcPts val="0"/>
              </a:spcAft>
              <a:buFont typeface="Arial" pitchFamily="34" charset="0"/>
              <a:buChar char="•"/>
              <a:defRPr/>
            </a:pPr>
            <a:r>
              <a:rPr lang="en-US" sz="2800" dirty="0" smtClean="0"/>
              <a:t>Pet-Friendly Shelter</a:t>
            </a:r>
          </a:p>
          <a:p>
            <a:pPr marL="182880" indent="-182880" eaLnBrk="1" fontAlgn="auto" hangingPunct="1">
              <a:spcAft>
                <a:spcPts val="0"/>
              </a:spcAft>
              <a:buFont typeface="Arial" charset="0"/>
              <a:buNone/>
              <a:defRPr/>
            </a:pPr>
            <a:r>
              <a:rPr lang="en-US" dirty="0" smtClean="0"/>
              <a:t>	</a:t>
            </a:r>
          </a:p>
        </p:txBody>
      </p:sp>
      <p:pic>
        <p:nvPicPr>
          <p:cNvPr id="34820" name="Picture 3" descr="Red%20cross.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381000"/>
            <a:ext cx="1951038" cy="195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08880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normAutofit fontScale="90000"/>
          </a:bodyPr>
          <a:lstStyle/>
          <a:p>
            <a:pPr eaLnBrk="1" fontAlgn="auto" hangingPunct="1">
              <a:spcAft>
                <a:spcPts val="0"/>
              </a:spcAft>
              <a:defRPr/>
            </a:pP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a:t>
            </a:r>
            <a:b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b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Shelters</a:t>
            </a:r>
          </a:p>
        </p:txBody>
      </p:sp>
      <p:sp>
        <p:nvSpPr>
          <p:cNvPr id="15363" name="Content Placeholder 2"/>
          <p:cNvSpPr>
            <a:spLocks noGrp="1"/>
          </p:cNvSpPr>
          <p:nvPr>
            <p:ph idx="1"/>
          </p:nvPr>
        </p:nvSpPr>
        <p:spPr>
          <a:xfrm>
            <a:off x="457200" y="2133600"/>
            <a:ext cx="8229600" cy="4876800"/>
          </a:xfrm>
        </p:spPr>
        <p:txBody>
          <a:bodyPr rtlCol="0">
            <a:normAutofit/>
          </a:bodyPr>
          <a:lstStyle/>
          <a:p>
            <a:pPr marL="0" indent="0" eaLnBrk="1" fontAlgn="auto" hangingPunct="1">
              <a:spcAft>
                <a:spcPts val="0"/>
              </a:spcAft>
              <a:buFont typeface="Arial" pitchFamily="34" charset="0"/>
              <a:buNone/>
              <a:defRPr/>
            </a:pPr>
            <a:r>
              <a:rPr lang="en-US" sz="2800" b="1" dirty="0" smtClean="0"/>
              <a:t>General Population Shelters</a:t>
            </a:r>
          </a:p>
          <a:p>
            <a:pPr eaLnBrk="1" fontAlgn="auto" hangingPunct="1">
              <a:spcAft>
                <a:spcPts val="0"/>
              </a:spcAft>
              <a:buFont typeface="Arial" pitchFamily="34" charset="0"/>
              <a:buChar char="•"/>
              <a:defRPr/>
            </a:pPr>
            <a:r>
              <a:rPr lang="en-US" sz="2800" dirty="0"/>
              <a:t>R</a:t>
            </a:r>
            <a:r>
              <a:rPr lang="en-US" sz="2800" dirty="0" smtClean="0"/>
              <a:t>un by the American Red Cross</a:t>
            </a:r>
          </a:p>
          <a:p>
            <a:pPr eaLnBrk="1" fontAlgn="auto" hangingPunct="1">
              <a:spcAft>
                <a:spcPts val="0"/>
              </a:spcAft>
              <a:buFont typeface="Arial" pitchFamily="34" charset="0"/>
              <a:buChar char="•"/>
              <a:defRPr/>
            </a:pPr>
            <a:r>
              <a:rPr lang="en-US" sz="2800" dirty="0" smtClean="0"/>
              <a:t>Open to all; preregistration not available</a:t>
            </a:r>
          </a:p>
          <a:p>
            <a:pPr eaLnBrk="1" fontAlgn="auto" hangingPunct="1">
              <a:spcAft>
                <a:spcPts val="0"/>
              </a:spcAft>
              <a:buFont typeface="Arial" pitchFamily="34" charset="0"/>
              <a:buChar char="•"/>
              <a:defRPr/>
            </a:pPr>
            <a:r>
              <a:rPr lang="en-US" sz="2800" dirty="0"/>
              <a:t>A</a:t>
            </a:r>
            <a:r>
              <a:rPr lang="en-US" sz="2800" dirty="0" smtClean="0"/>
              <a:t>lso appropriate for individuals with a self-managed health condition or disability</a:t>
            </a:r>
          </a:p>
          <a:p>
            <a:pPr eaLnBrk="1" fontAlgn="auto" hangingPunct="1">
              <a:spcAft>
                <a:spcPts val="0"/>
              </a:spcAft>
              <a:buFont typeface="Arial" pitchFamily="34" charset="0"/>
              <a:buChar char="•"/>
              <a:defRPr/>
            </a:pPr>
            <a:r>
              <a:rPr lang="en-US" sz="2800" dirty="0" smtClean="0"/>
              <a:t>No animals allowed (except service animals)</a:t>
            </a:r>
          </a:p>
          <a:p>
            <a:pPr eaLnBrk="1" fontAlgn="auto" hangingPunct="1">
              <a:spcAft>
                <a:spcPts val="0"/>
              </a:spcAft>
              <a:buFont typeface="Arial" pitchFamily="34" charset="0"/>
              <a:buChar char="•"/>
              <a:defRPr/>
            </a:pPr>
            <a:r>
              <a:rPr lang="en-US" sz="2800" dirty="0" smtClean="0"/>
              <a:t>No bedding available</a:t>
            </a:r>
          </a:p>
          <a:p>
            <a:pPr marL="182880" indent="-182880" eaLnBrk="1" fontAlgn="auto" hangingPunct="1">
              <a:spcAft>
                <a:spcPts val="0"/>
              </a:spcAft>
              <a:buFont typeface="Arial" charset="0"/>
              <a:buNone/>
              <a:defRPr/>
            </a:pPr>
            <a:endParaRPr lang="en-US" dirty="0" smtClean="0"/>
          </a:p>
        </p:txBody>
      </p:sp>
      <p:pic>
        <p:nvPicPr>
          <p:cNvPr id="35844" name="Picture 3" descr="Red%20cross.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867400" y="381000"/>
            <a:ext cx="1951038" cy="1951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698838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ln>
            <a:miter lim="800000"/>
            <a:headEnd/>
            <a:tailEnd/>
          </a:ln>
          <a:extLst/>
        </p:spPr>
        <p:txBody>
          <a:bodyPr>
            <a:normAutofit fontScale="90000"/>
          </a:bodyPr>
          <a:lstStyle/>
          <a:p>
            <a:pPr eaLnBrk="1" fontAlgn="auto" hangingPunct="1">
              <a:spcAft>
                <a:spcPts val="0"/>
              </a:spcAft>
              <a:defRPr/>
            </a:pP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a:t>
            </a:r>
            <a:b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b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Shelters</a:t>
            </a:r>
          </a:p>
        </p:txBody>
      </p:sp>
      <p:sp>
        <p:nvSpPr>
          <p:cNvPr id="16387" name="Content Placeholder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n-US" sz="2800" b="1" dirty="0" smtClean="0"/>
              <a:t>Special Needs Shelters</a:t>
            </a:r>
          </a:p>
          <a:p>
            <a:pPr eaLnBrk="1" fontAlgn="auto" hangingPunct="1">
              <a:spcAft>
                <a:spcPts val="0"/>
              </a:spcAft>
              <a:buFont typeface="Arial" pitchFamily="34" charset="0"/>
              <a:buChar char="•"/>
              <a:defRPr/>
            </a:pPr>
            <a:r>
              <a:rPr lang="en-US" sz="2800" dirty="0" smtClean="0"/>
              <a:t>Run by Broward County Human Services</a:t>
            </a:r>
          </a:p>
          <a:p>
            <a:pPr eaLnBrk="1" fontAlgn="auto" hangingPunct="1">
              <a:spcAft>
                <a:spcPts val="0"/>
              </a:spcAft>
              <a:buFont typeface="Arial" pitchFamily="34" charset="0"/>
              <a:buChar char="•"/>
              <a:defRPr/>
            </a:pPr>
            <a:r>
              <a:rPr lang="en-US" sz="2800" dirty="0"/>
              <a:t>G</a:t>
            </a:r>
            <a:r>
              <a:rPr lang="en-US" sz="2800" dirty="0" smtClean="0"/>
              <a:t>reater level of care than General Population Shelter</a:t>
            </a:r>
          </a:p>
          <a:p>
            <a:pPr eaLnBrk="1" fontAlgn="auto" hangingPunct="1">
              <a:spcAft>
                <a:spcPts val="0"/>
              </a:spcAft>
              <a:buFont typeface="Arial" pitchFamily="34" charset="0"/>
              <a:buChar char="•"/>
              <a:defRPr/>
            </a:pPr>
            <a:r>
              <a:rPr lang="en-US" sz="2800" dirty="0"/>
              <a:t>B</a:t>
            </a:r>
            <a:r>
              <a:rPr lang="en-US" sz="2800" dirty="0" smtClean="0"/>
              <a:t>asic medical assistance and monitoring</a:t>
            </a:r>
          </a:p>
          <a:p>
            <a:pPr eaLnBrk="1" fontAlgn="auto" hangingPunct="1">
              <a:spcAft>
                <a:spcPts val="0"/>
              </a:spcAft>
              <a:buFont typeface="Arial" pitchFamily="34" charset="0"/>
              <a:buChar char="•"/>
              <a:defRPr/>
            </a:pPr>
            <a:r>
              <a:rPr lang="en-US" sz="2800" dirty="0"/>
              <a:t>B</a:t>
            </a:r>
            <a:r>
              <a:rPr lang="en-US" sz="2800" dirty="0" smtClean="0"/>
              <a:t>ack-up electricity; essential medical equipment</a:t>
            </a:r>
          </a:p>
          <a:p>
            <a:pPr eaLnBrk="1" fontAlgn="auto" hangingPunct="1">
              <a:spcAft>
                <a:spcPts val="0"/>
              </a:spcAft>
              <a:buFont typeface="Arial" pitchFamily="34" charset="0"/>
              <a:buChar char="•"/>
              <a:defRPr/>
            </a:pPr>
            <a:r>
              <a:rPr lang="en-US" sz="2800" dirty="0"/>
              <a:t>C</a:t>
            </a:r>
            <a:r>
              <a:rPr lang="en-US" sz="2800" dirty="0" smtClean="0"/>
              <a:t>an provide functional needs services</a:t>
            </a:r>
          </a:p>
          <a:p>
            <a:pPr eaLnBrk="1" fontAlgn="auto" hangingPunct="1">
              <a:spcAft>
                <a:spcPts val="0"/>
              </a:spcAft>
              <a:buFont typeface="Arial" pitchFamily="34" charset="0"/>
              <a:buChar char="•"/>
              <a:defRPr/>
            </a:pPr>
            <a:r>
              <a:rPr lang="en-US" sz="2800" dirty="0"/>
              <a:t>P</a:t>
            </a:r>
            <a:r>
              <a:rPr lang="en-US" sz="2800" dirty="0" smtClean="0"/>
              <a:t>re-registration strongly recommended</a:t>
            </a:r>
            <a:endParaRPr lang="en-US" dirty="0" smtClean="0"/>
          </a:p>
        </p:txBody>
      </p:sp>
      <p:pic>
        <p:nvPicPr>
          <p:cNvPr id="36868" name="Picture 3" descr="specialNeeds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381000"/>
            <a:ext cx="2286000"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787244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ln>
            <a:miter lim="800000"/>
            <a:headEnd/>
            <a:tailEnd/>
          </a:ln>
          <a:extLst/>
        </p:spPr>
        <p:txBody>
          <a:bodyPr>
            <a:normAutofit fontScale="90000"/>
          </a:bodyPr>
          <a:lstStyle/>
          <a:p>
            <a:pPr eaLnBrk="1" fontAlgn="auto" hangingPunct="1">
              <a:spcAft>
                <a:spcPts val="0"/>
              </a:spcAft>
              <a:defRPr/>
            </a:pP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Hurricane Basics:</a:t>
            </a:r>
            <a:b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b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Shelters</a:t>
            </a:r>
          </a:p>
        </p:txBody>
      </p:sp>
      <p:sp>
        <p:nvSpPr>
          <p:cNvPr id="16387" name="Content Placeholder 2"/>
          <p:cNvSpPr>
            <a:spLocks noGrp="1"/>
          </p:cNvSpPr>
          <p:nvPr>
            <p:ph idx="1"/>
          </p:nvPr>
        </p:nvSpPr>
        <p:spPr>
          <a:xfrm>
            <a:off x="457200" y="2057400"/>
            <a:ext cx="8229600" cy="4876800"/>
          </a:xfrm>
        </p:spPr>
        <p:txBody>
          <a:bodyPr rtlCol="0">
            <a:normAutofit/>
          </a:bodyPr>
          <a:lstStyle/>
          <a:p>
            <a:pPr marL="0" indent="0" eaLnBrk="1" fontAlgn="auto" hangingPunct="1">
              <a:spcAft>
                <a:spcPts val="0"/>
              </a:spcAft>
              <a:buFont typeface="Arial" pitchFamily="34" charset="0"/>
              <a:buNone/>
              <a:defRPr/>
            </a:pPr>
            <a:r>
              <a:rPr lang="en-US" sz="2800" b="1" dirty="0" smtClean="0"/>
              <a:t>Pet-Friendly Shelter</a:t>
            </a:r>
          </a:p>
          <a:p>
            <a:pPr eaLnBrk="1" fontAlgn="auto" hangingPunct="1">
              <a:spcAft>
                <a:spcPts val="0"/>
              </a:spcAft>
              <a:buFont typeface="Arial" pitchFamily="34" charset="0"/>
              <a:buChar char="•"/>
              <a:defRPr/>
            </a:pPr>
            <a:r>
              <a:rPr lang="en-US" sz="2800" dirty="0" smtClean="0"/>
              <a:t>Run by American Red Cross and the Humane Society of Broward County</a:t>
            </a:r>
          </a:p>
          <a:p>
            <a:pPr eaLnBrk="1" fontAlgn="auto" hangingPunct="1">
              <a:spcAft>
                <a:spcPts val="0"/>
              </a:spcAft>
              <a:buFont typeface="Arial" pitchFamily="34" charset="0"/>
              <a:buChar char="•"/>
              <a:defRPr/>
            </a:pPr>
            <a:r>
              <a:rPr lang="en-US" sz="2800" dirty="0" smtClean="0"/>
              <a:t>for individuals with pets who live in evacuation zones</a:t>
            </a:r>
          </a:p>
          <a:p>
            <a:pPr eaLnBrk="1" fontAlgn="auto" hangingPunct="1">
              <a:spcAft>
                <a:spcPts val="0"/>
              </a:spcAft>
              <a:buFont typeface="Arial" pitchFamily="34" charset="0"/>
              <a:buChar char="•"/>
              <a:defRPr/>
            </a:pPr>
            <a:r>
              <a:rPr lang="en-US" sz="2800" dirty="0" smtClean="0"/>
              <a:t>pre-registration required</a:t>
            </a:r>
          </a:p>
          <a:p>
            <a:pPr eaLnBrk="1" fontAlgn="auto" hangingPunct="1">
              <a:spcAft>
                <a:spcPts val="0"/>
              </a:spcAft>
              <a:buFont typeface="Arial" pitchFamily="34" charset="0"/>
              <a:buChar char="•"/>
              <a:defRPr/>
            </a:pPr>
            <a:r>
              <a:rPr lang="en-US" sz="2800" dirty="0"/>
              <a:t>o</a:t>
            </a:r>
            <a:r>
              <a:rPr lang="en-US" sz="2800" dirty="0" smtClean="0"/>
              <a:t>wner must shelter with and take care of pet</a:t>
            </a:r>
          </a:p>
          <a:p>
            <a:pPr marL="182880" indent="-182880" eaLnBrk="1" fontAlgn="auto" hangingPunct="1">
              <a:spcAft>
                <a:spcPts val="0"/>
              </a:spcAft>
              <a:buFont typeface="Arial" charset="0"/>
              <a:buNone/>
              <a:defRPr/>
            </a:pPr>
            <a:endParaRPr lang="en-US" dirty="0" smtClean="0"/>
          </a:p>
        </p:txBody>
      </p:sp>
      <p:pic>
        <p:nvPicPr>
          <p:cNvPr id="37892" name="Picture 3" descr="specialNeeds2.jp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72200" y="381000"/>
            <a:ext cx="2286000" cy="116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595242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Tools You Can Use</a:t>
            </a:r>
            <a:endParaRPr lang="en-US" sz="40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Vulnerable Population Registry</a:t>
            </a:r>
          </a:p>
          <a:p>
            <a:r>
              <a:rPr lang="en-US" dirty="0" smtClean="0"/>
              <a:t>American Red Cross Safe and Well List</a:t>
            </a:r>
          </a:p>
          <a:p>
            <a:r>
              <a:rPr lang="en-US" dirty="0" smtClean="0"/>
              <a:t>Home Damage Assessment Report</a:t>
            </a:r>
          </a:p>
          <a:p>
            <a:r>
              <a:rPr lang="en-US" dirty="0" smtClean="0"/>
              <a:t>Broward.org/Hurricane</a:t>
            </a:r>
          </a:p>
          <a:p>
            <a:r>
              <a:rPr lang="en-US" dirty="0" smtClean="0"/>
              <a:t>Social Media</a:t>
            </a:r>
            <a:endParaRPr lang="en-US" dirty="0"/>
          </a:p>
        </p:txBody>
      </p:sp>
    </p:spTree>
    <p:extLst>
      <p:ext uri="{BB962C8B-B14F-4D97-AF65-F5344CB8AC3E}">
        <p14:creationId xmlns:p14="http://schemas.microsoft.com/office/powerpoint/2010/main" xmlns="" val="1060652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Vulnerable Population Registry</a:t>
            </a:r>
            <a:endParaRPr lang="en-US"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dirty="0" smtClean="0"/>
              <a:t>For residents who are at risk due to disability, frailty or health issues, who elect to stay at home in the event of a hurricane or other emergency.</a:t>
            </a:r>
          </a:p>
          <a:p>
            <a:r>
              <a:rPr lang="en-US" dirty="0" smtClean="0"/>
              <a:t>Joint partnership between all municipalities and Broward County to assist emergency responders in recovery efforts</a:t>
            </a:r>
          </a:p>
          <a:p>
            <a:r>
              <a:rPr lang="en-US" dirty="0" smtClean="0"/>
              <a:t>Not a guarantee of services</a:t>
            </a:r>
          </a:p>
          <a:p>
            <a:r>
              <a:rPr lang="en-US" dirty="0" smtClean="0">
                <a:hlinkClick r:id="rId3"/>
              </a:rPr>
              <a:t>www.broward.org/Registry</a:t>
            </a:r>
            <a:r>
              <a:rPr lang="en-US" dirty="0" smtClean="0"/>
              <a:t> or call 311</a:t>
            </a:r>
          </a:p>
          <a:p>
            <a:endParaRPr lang="en-US" dirty="0"/>
          </a:p>
        </p:txBody>
      </p:sp>
    </p:spTree>
    <p:extLst>
      <p:ext uri="{BB962C8B-B14F-4D97-AF65-F5344CB8AC3E}">
        <p14:creationId xmlns:p14="http://schemas.microsoft.com/office/powerpoint/2010/main" xmlns="" val="878489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pPr eaLnBrk="1" hangingPunct="1"/>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ESFs</a:t>
            </a:r>
          </a:p>
        </p:txBody>
      </p:sp>
      <p:sp>
        <p:nvSpPr>
          <p:cNvPr id="11267" name="Content Placeholder 2"/>
          <p:cNvSpPr>
            <a:spLocks noGrp="1"/>
          </p:cNvSpPr>
          <p:nvPr>
            <p:ph idx="1"/>
          </p:nvPr>
        </p:nvSpPr>
        <p:spPr/>
        <p:txBody>
          <a:bodyPr/>
          <a:lstStyle/>
          <a:p>
            <a:pPr eaLnBrk="1" hangingPunct="1">
              <a:spcBef>
                <a:spcPct val="50000"/>
              </a:spcBef>
            </a:pPr>
            <a:r>
              <a:rPr lang="en-US" sz="2000" b="1" smtClean="0"/>
              <a:t>10 – Hazmat (BC EPGMD)</a:t>
            </a:r>
          </a:p>
          <a:p>
            <a:pPr eaLnBrk="1" hangingPunct="1">
              <a:spcBef>
                <a:spcPct val="50000"/>
              </a:spcBef>
            </a:pPr>
            <a:r>
              <a:rPr lang="en-US" sz="2000" b="1" smtClean="0"/>
              <a:t>11 – Food and Water (BC Parks &amp; Recreation)</a:t>
            </a:r>
          </a:p>
          <a:p>
            <a:pPr eaLnBrk="1" hangingPunct="1">
              <a:spcBef>
                <a:spcPct val="50000"/>
              </a:spcBef>
            </a:pPr>
            <a:r>
              <a:rPr lang="en-US" sz="2000" b="1" smtClean="0"/>
              <a:t>12 – Public Utilities (BC Public Works)</a:t>
            </a:r>
          </a:p>
          <a:p>
            <a:pPr eaLnBrk="1" hangingPunct="1">
              <a:spcBef>
                <a:spcPct val="50000"/>
              </a:spcBef>
            </a:pPr>
            <a:r>
              <a:rPr lang="en-US" sz="2000" b="1" smtClean="0"/>
              <a:t>13 – Military Support (BC Emergency Management)</a:t>
            </a:r>
          </a:p>
          <a:p>
            <a:pPr eaLnBrk="1" hangingPunct="1">
              <a:spcBef>
                <a:spcPct val="50000"/>
              </a:spcBef>
            </a:pPr>
            <a:r>
              <a:rPr lang="en-US" sz="2000" b="1" smtClean="0">
                <a:solidFill>
                  <a:srgbClr val="00B0F0"/>
                </a:solidFill>
              </a:rPr>
              <a:t>14 – Public Information (BC Public Communications)</a:t>
            </a:r>
          </a:p>
          <a:p>
            <a:pPr eaLnBrk="1" hangingPunct="1">
              <a:spcBef>
                <a:spcPct val="50000"/>
              </a:spcBef>
            </a:pPr>
            <a:r>
              <a:rPr lang="en-US" sz="2000" b="1" smtClean="0"/>
              <a:t>15 – Volunteers &amp; Donated Goods (American Red Cross)</a:t>
            </a:r>
          </a:p>
          <a:p>
            <a:pPr eaLnBrk="1" hangingPunct="1">
              <a:spcBef>
                <a:spcPct val="50000"/>
              </a:spcBef>
            </a:pPr>
            <a:r>
              <a:rPr lang="en-US" sz="2000" b="1" smtClean="0"/>
              <a:t>16 – Law Enforcement (BSO)</a:t>
            </a:r>
          </a:p>
          <a:p>
            <a:pPr eaLnBrk="1" hangingPunct="1">
              <a:spcBef>
                <a:spcPct val="50000"/>
              </a:spcBef>
            </a:pPr>
            <a:r>
              <a:rPr lang="en-US" sz="2000" b="1" smtClean="0"/>
              <a:t>17 – Veterinary Concerns (BC EPGMD)</a:t>
            </a:r>
          </a:p>
          <a:p>
            <a:pPr eaLnBrk="1" hangingPunct="1">
              <a:spcBef>
                <a:spcPct val="50000"/>
              </a:spcBef>
            </a:pPr>
            <a:r>
              <a:rPr lang="en-US" sz="2000" b="1" smtClean="0"/>
              <a:t>18 – Business &amp; Industry (BC OESBD)</a:t>
            </a:r>
          </a:p>
          <a:p>
            <a:pPr eaLnBrk="1" hangingPunct="1">
              <a:spcBef>
                <a:spcPct val="50000"/>
              </a:spcBef>
            </a:pPr>
            <a:endParaRPr lang="en-US" b="1" i="1" smtClean="0"/>
          </a:p>
          <a:p>
            <a:pPr eaLnBrk="1" hangingPunct="1"/>
            <a:endParaRPr lang="en-US" smtClean="0"/>
          </a:p>
        </p:txBody>
      </p:sp>
    </p:spTree>
    <p:extLst>
      <p:ext uri="{BB962C8B-B14F-4D97-AF65-F5344CB8AC3E}">
        <p14:creationId xmlns:p14="http://schemas.microsoft.com/office/powerpoint/2010/main" xmlns="" val="3751265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Red Cross Safe and Well List</a:t>
            </a:r>
            <a:endParaRPr lang="en-US" sz="40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Tool for those displaced by disaster, as well as those looking for someone who was</a:t>
            </a:r>
          </a:p>
          <a:p>
            <a:r>
              <a:rPr lang="en-US" dirty="0"/>
              <a:t>http://www.redcross.org/find-help/contact-family</a:t>
            </a:r>
          </a:p>
        </p:txBody>
      </p:sp>
    </p:spTree>
    <p:extLst>
      <p:ext uri="{BB962C8B-B14F-4D97-AF65-F5344CB8AC3E}">
        <p14:creationId xmlns:p14="http://schemas.microsoft.com/office/powerpoint/2010/main" xmlns="" val="14416860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
            </a:r>
            <a:br>
              <a:rPr lang="en-US" dirty="0" smtClean="0"/>
            </a:br>
            <a:r>
              <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Home Damage Assessment Program</a:t>
            </a:r>
            <a:endParaRPr lang="en-US" sz="40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Residents help assess home damage immediately after the storm</a:t>
            </a:r>
          </a:p>
          <a:p>
            <a:r>
              <a:rPr lang="en-US" dirty="0" smtClean="0"/>
              <a:t>Allows County to quickly determine areas of greatest damage/emergency need</a:t>
            </a:r>
          </a:p>
          <a:p>
            <a:r>
              <a:rPr lang="en-US" dirty="0" smtClean="0"/>
              <a:t>Resident feedback provided via Web, mobile app or 3-1-1.</a:t>
            </a:r>
          </a:p>
          <a:p>
            <a:r>
              <a:rPr lang="en-US" dirty="0" smtClean="0"/>
              <a:t>Broward.org/hurricane</a:t>
            </a:r>
            <a:endParaRPr lang="en-US" dirty="0"/>
          </a:p>
        </p:txBody>
      </p:sp>
    </p:spTree>
    <p:extLst>
      <p:ext uri="{BB962C8B-B14F-4D97-AF65-F5344CB8AC3E}">
        <p14:creationId xmlns:p14="http://schemas.microsoft.com/office/powerpoint/2010/main" xmlns="" val="120038112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Home Damage Assessment Program</a:t>
            </a:r>
          </a:p>
        </p:txBody>
      </p:sp>
      <p:pic>
        <p:nvPicPr>
          <p:cNvPr id="4" name="Content Placeholder 3" descr="damage01.jpg"/>
          <p:cNvPicPr>
            <a:picLocks noGrp="1" noChangeAspect="1"/>
          </p:cNvPicPr>
          <p:nvPr>
            <p:ph idx="1"/>
          </p:nvPr>
        </p:nvPicPr>
        <p:blipFill>
          <a:blip r:embed="rId3" cstate="print"/>
          <a:stretch>
            <a:fillRect/>
          </a:stretch>
        </p:blipFill>
        <p:spPr>
          <a:xfrm>
            <a:off x="762000" y="1457960"/>
            <a:ext cx="2895600" cy="2123440"/>
          </a:xfrm>
        </p:spPr>
      </p:pic>
      <p:pic>
        <p:nvPicPr>
          <p:cNvPr id="5" name="Picture 4" descr="damage02.jpg"/>
          <p:cNvPicPr>
            <a:picLocks noChangeAspect="1"/>
          </p:cNvPicPr>
          <p:nvPr/>
        </p:nvPicPr>
        <p:blipFill>
          <a:blip r:embed="rId4" cstate="print"/>
          <a:stretch>
            <a:fillRect/>
          </a:stretch>
        </p:blipFill>
        <p:spPr>
          <a:xfrm>
            <a:off x="4114800" y="1457960"/>
            <a:ext cx="2895600" cy="2123440"/>
          </a:xfrm>
          <a:prstGeom prst="rect">
            <a:avLst/>
          </a:prstGeom>
        </p:spPr>
      </p:pic>
      <p:pic>
        <p:nvPicPr>
          <p:cNvPr id="6" name="Picture 5" descr="damage03.jpg"/>
          <p:cNvPicPr>
            <a:picLocks noChangeAspect="1"/>
          </p:cNvPicPr>
          <p:nvPr/>
        </p:nvPicPr>
        <p:blipFill>
          <a:blip r:embed="rId5" cstate="print"/>
          <a:stretch>
            <a:fillRect/>
          </a:stretch>
        </p:blipFill>
        <p:spPr>
          <a:xfrm>
            <a:off x="658090" y="3886200"/>
            <a:ext cx="3013363" cy="2209800"/>
          </a:xfrm>
          <a:prstGeom prst="rect">
            <a:avLst/>
          </a:prstGeom>
        </p:spPr>
      </p:pic>
      <p:pic>
        <p:nvPicPr>
          <p:cNvPr id="7" name="Picture 6" descr="damage04.jpg"/>
          <p:cNvPicPr>
            <a:picLocks noChangeAspect="1"/>
          </p:cNvPicPr>
          <p:nvPr/>
        </p:nvPicPr>
        <p:blipFill>
          <a:blip r:embed="rId6" cstate="print"/>
          <a:stretch>
            <a:fillRect/>
          </a:stretch>
        </p:blipFill>
        <p:spPr>
          <a:xfrm>
            <a:off x="4003964" y="3886200"/>
            <a:ext cx="3006436" cy="2204720"/>
          </a:xfrm>
          <a:prstGeom prst="rect">
            <a:avLst/>
          </a:prstGeom>
        </p:spPr>
      </p:pic>
    </p:spTree>
    <p:extLst>
      <p:ext uri="{BB962C8B-B14F-4D97-AF65-F5344CB8AC3E}">
        <p14:creationId xmlns:p14="http://schemas.microsoft.com/office/powerpoint/2010/main" xmlns="" val="38601121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Broward.org/hurricane</a:t>
            </a:r>
            <a:endParaRPr lang="en-US" sz="40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pic>
        <p:nvPicPr>
          <p:cNvPr id="5"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56778" y="1752600"/>
            <a:ext cx="6043171" cy="42427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395078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latin typeface="Arial" pitchFamily="34" charset="0"/>
                <a:cs typeface="Arial" pitchFamily="34" charset="0"/>
              </a:rPr>
              <a:t>Broward.org/hurricane cont.</a:t>
            </a:r>
            <a:endParaRPr lang="en-US" sz="4000" dirty="0">
              <a:ln w="6350">
                <a:noFill/>
                <a:prstDash val="solid"/>
              </a:ln>
              <a:solidFill>
                <a:schemeClr val="accent6"/>
              </a:solidFill>
              <a:effectLst/>
              <a:latin typeface="Arial" pitchFamily="34" charset="0"/>
              <a:cs typeface="Arial" pitchFamily="34" charset="0"/>
            </a:endParaRPr>
          </a:p>
        </p:txBody>
      </p:sp>
      <p:sp>
        <p:nvSpPr>
          <p:cNvPr id="3" name="Content Placeholder 2"/>
          <p:cNvSpPr>
            <a:spLocks noGrp="1"/>
          </p:cNvSpPr>
          <p:nvPr>
            <p:ph idx="1"/>
          </p:nvPr>
        </p:nvSpPr>
        <p:spPr>
          <a:xfrm>
            <a:off x="0" y="1670843"/>
            <a:ext cx="8229600" cy="4449763"/>
          </a:xfrm>
        </p:spPr>
        <p:txBody>
          <a:bodyPr/>
          <a:lstStyle/>
          <a:p>
            <a:r>
              <a:rPr lang="en-US" dirty="0" smtClean="0"/>
              <a:t>New Website Templates</a:t>
            </a:r>
          </a:p>
          <a:p>
            <a:pPr>
              <a:buNone/>
            </a:pP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209800"/>
            <a:ext cx="7843519" cy="40408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94145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latin typeface="Arial" pitchFamily="34" charset="0"/>
                <a:cs typeface="Arial" pitchFamily="34" charset="0"/>
              </a:rPr>
              <a:t>Social Media</a:t>
            </a:r>
            <a:endParaRPr lang="en-US" sz="4000" dirty="0">
              <a:ln w="6350">
                <a:noFill/>
                <a:prstDash val="solid"/>
              </a:ln>
              <a:solidFill>
                <a:schemeClr val="accent6"/>
              </a:solidFill>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t>Quick </a:t>
            </a:r>
            <a:r>
              <a:rPr lang="en-US" dirty="0"/>
              <a:t>and effective method for instant communications</a:t>
            </a:r>
          </a:p>
          <a:p>
            <a:r>
              <a:rPr lang="en-US" dirty="0"/>
              <a:t>Rapid reach to interested audience</a:t>
            </a:r>
          </a:p>
          <a:p>
            <a:r>
              <a:rPr lang="en-US" dirty="0"/>
              <a:t>Staying Connected:</a:t>
            </a:r>
          </a:p>
          <a:p>
            <a:pPr>
              <a:buNone/>
            </a:pPr>
            <a:r>
              <a:rPr lang="en-US" dirty="0"/>
              <a:t>	-</a:t>
            </a:r>
            <a:r>
              <a:rPr lang="en-US" dirty="0" err="1" smtClean="0"/>
              <a:t>Twitter@ReadyBroward</a:t>
            </a:r>
            <a:endParaRPr lang="en-US" dirty="0" smtClean="0"/>
          </a:p>
          <a:p>
            <a:pPr>
              <a:buNone/>
            </a:pPr>
            <a:r>
              <a:rPr lang="en-US" dirty="0"/>
              <a:t>	</a:t>
            </a:r>
            <a:r>
              <a:rPr lang="en-US" dirty="0" smtClean="0"/>
              <a:t>- </a:t>
            </a:r>
            <a:r>
              <a:rPr lang="en-US" dirty="0" err="1" smtClean="0"/>
              <a:t>Facebook@BrowardEMD</a:t>
            </a:r>
            <a:endParaRPr lang="en-US" dirty="0"/>
          </a:p>
          <a:p>
            <a:pPr>
              <a:buNone/>
            </a:pPr>
            <a:r>
              <a:rPr lang="en-US" dirty="0"/>
              <a:t>	</a:t>
            </a:r>
            <a:r>
              <a:rPr lang="en-US" dirty="0" smtClean="0"/>
              <a:t>-</a:t>
            </a:r>
            <a:r>
              <a:rPr lang="en-US" dirty="0"/>
              <a:t>Hurricane Update E-Mail</a:t>
            </a:r>
          </a:p>
          <a:p>
            <a:pPr>
              <a:buNone/>
            </a:pPr>
            <a:endParaRPr lang="en-US" dirty="0"/>
          </a:p>
        </p:txBody>
      </p:sp>
    </p:spTree>
    <p:extLst>
      <p:ext uri="{BB962C8B-B14F-4D97-AF65-F5344CB8AC3E}">
        <p14:creationId xmlns:p14="http://schemas.microsoft.com/office/powerpoint/2010/main" xmlns="" val="679847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latin typeface="Arial" pitchFamily="34" charset="0"/>
                <a:cs typeface="Arial" pitchFamily="34" charset="0"/>
              </a:rPr>
              <a:t/>
            </a:r>
            <a:br>
              <a:rPr lang="en-US" sz="3200" dirty="0" smtClean="0">
                <a:latin typeface="Arial" pitchFamily="34" charset="0"/>
                <a:cs typeface="Arial" pitchFamily="34" charset="0"/>
              </a:rPr>
            </a:br>
            <a:r>
              <a:rPr lang="en-US" sz="36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Non-Traditional Communications Plan</a:t>
            </a:r>
            <a:endParaRPr lang="en-US" sz="36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 name="Content Placeholder 2"/>
          <p:cNvSpPr>
            <a:spLocks noGrp="1"/>
          </p:cNvSpPr>
          <p:nvPr>
            <p:ph idx="1"/>
          </p:nvPr>
        </p:nvSpPr>
        <p:spPr>
          <a:xfrm>
            <a:off x="457200" y="1874837"/>
            <a:ext cx="8229600" cy="4449763"/>
          </a:xfrm>
        </p:spPr>
        <p:txBody>
          <a:bodyPr>
            <a:normAutofit fontScale="85000" lnSpcReduction="20000"/>
          </a:bodyPr>
          <a:lstStyle/>
          <a:p>
            <a:pPr>
              <a:defRPr/>
            </a:pPr>
            <a:r>
              <a:rPr lang="en-US" dirty="0"/>
              <a:t>High schools as gathering places</a:t>
            </a:r>
          </a:p>
          <a:p>
            <a:pPr>
              <a:defRPr/>
            </a:pPr>
            <a:r>
              <a:rPr lang="en-US" dirty="0"/>
              <a:t>Code Red</a:t>
            </a:r>
          </a:p>
          <a:p>
            <a:pPr>
              <a:defRPr/>
            </a:pPr>
            <a:r>
              <a:rPr lang="en-US" dirty="0"/>
              <a:t>Reverse 911</a:t>
            </a:r>
          </a:p>
          <a:p>
            <a:pPr>
              <a:defRPr/>
            </a:pPr>
            <a:r>
              <a:rPr lang="en-US" dirty="0"/>
              <a:t>RACES</a:t>
            </a:r>
          </a:p>
          <a:p>
            <a:pPr>
              <a:defRPr/>
            </a:pPr>
            <a:r>
              <a:rPr lang="en-US" dirty="0"/>
              <a:t>Fliers/fact sheets at distribution centers</a:t>
            </a:r>
          </a:p>
          <a:p>
            <a:pPr>
              <a:defRPr/>
            </a:pPr>
            <a:r>
              <a:rPr lang="en-US" dirty="0"/>
              <a:t>Digital reader boards on highways</a:t>
            </a:r>
          </a:p>
          <a:p>
            <a:pPr>
              <a:defRPr/>
            </a:pPr>
            <a:r>
              <a:rPr lang="en-US" dirty="0"/>
              <a:t>Airplane banners, blimp, large balloons, </a:t>
            </a:r>
            <a:endParaRPr lang="en-US" dirty="0" smtClean="0"/>
          </a:p>
          <a:p>
            <a:pPr>
              <a:defRPr/>
            </a:pPr>
            <a:r>
              <a:rPr lang="en-US" dirty="0" smtClean="0"/>
              <a:t>Loud </a:t>
            </a:r>
            <a:r>
              <a:rPr lang="en-US" dirty="0"/>
              <a:t>speakers/bullhorns</a:t>
            </a:r>
          </a:p>
          <a:p>
            <a:pPr>
              <a:defRPr/>
            </a:pPr>
            <a:r>
              <a:rPr lang="en-US" dirty="0"/>
              <a:t>Door-to-door</a:t>
            </a:r>
          </a:p>
          <a:p>
            <a:pPr>
              <a:defRPr/>
            </a:pPr>
            <a:r>
              <a:rPr lang="en-US" dirty="0"/>
              <a:t>Community meetings</a:t>
            </a:r>
          </a:p>
          <a:p>
            <a:pPr>
              <a:buNone/>
            </a:pPr>
            <a:endParaRPr lang="en-US" dirty="0"/>
          </a:p>
        </p:txBody>
      </p:sp>
    </p:spTree>
    <p:extLst>
      <p:ext uri="{BB962C8B-B14F-4D97-AF65-F5344CB8AC3E}">
        <p14:creationId xmlns:p14="http://schemas.microsoft.com/office/powerpoint/2010/main" xmlns="" val="1926956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Call The Hotline</a:t>
            </a:r>
            <a:endParaRPr lang="en-US" sz="4000" dirty="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endParaRPr>
          </a:p>
        </p:txBody>
      </p:sp>
      <p:sp>
        <p:nvSpPr>
          <p:cNvPr id="3" name="Content Placeholder 2"/>
          <p:cNvSpPr>
            <a:spLocks noGrp="1"/>
          </p:cNvSpPr>
          <p:nvPr>
            <p:ph idx="1"/>
          </p:nvPr>
        </p:nvSpPr>
        <p:spPr/>
        <p:txBody>
          <a:bodyPr/>
          <a:lstStyle/>
          <a:p>
            <a:pPr>
              <a:buNone/>
            </a:pPr>
            <a:endParaRPr lang="en-US" dirty="0" smtClean="0"/>
          </a:p>
          <a:p>
            <a:pPr>
              <a:buNone/>
            </a:pPr>
            <a:r>
              <a:rPr lang="en-US" dirty="0" smtClean="0"/>
              <a:t>954-831-4000</a:t>
            </a:r>
          </a:p>
          <a:p>
            <a:pPr>
              <a:buNone/>
            </a:pPr>
            <a:endParaRPr lang="en-US" dirty="0"/>
          </a:p>
          <a:p>
            <a:pPr>
              <a:buNone/>
            </a:pPr>
            <a:r>
              <a:rPr lang="en-US" dirty="0" smtClean="0"/>
              <a:t>Or dial 3-1-1 from any mobile phone</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miter lim="800000"/>
            <a:headEnd/>
            <a:tailEnd/>
          </a:ln>
          <a:extLst/>
        </p:spPr>
        <p:txBody>
          <a:bodyPr>
            <a:noAutofit/>
          </a:bodyPr>
          <a:lstStyle/>
          <a:p>
            <a:pPr>
              <a:defRPr/>
            </a:pPr>
            <a:r>
              <a:rPr lang="en-US" sz="4000" spc="-100" dirty="0">
                <a:ln>
                  <a:noFill/>
                </a:ln>
                <a:solidFill>
                  <a:schemeClr val="accent6"/>
                </a:solidFill>
                <a:effectLst/>
                <a:latin typeface="Arial"/>
              </a:rPr>
              <a:t>Overview:</a:t>
            </a:r>
            <a:br>
              <a:rPr lang="en-US" sz="4000" spc="-100" dirty="0">
                <a:ln>
                  <a:noFill/>
                </a:ln>
                <a:solidFill>
                  <a:schemeClr val="accent6"/>
                </a:solidFill>
                <a:effectLst/>
                <a:latin typeface="Arial"/>
              </a:rPr>
            </a:br>
            <a:r>
              <a:rPr lang="en-US" sz="4000" spc="-100" dirty="0">
                <a:ln>
                  <a:noFill/>
                </a:ln>
                <a:solidFill>
                  <a:schemeClr val="accent6"/>
                </a:solidFill>
                <a:effectLst/>
                <a:latin typeface="Arial"/>
              </a:rPr>
              <a:t>The 2013 Season</a:t>
            </a:r>
            <a:endParaRPr lang="en-US" sz="4000" dirty="0">
              <a:solidFill>
                <a:schemeClr val="accent6"/>
              </a:solidFill>
              <a:latin typeface="French Script MT" pitchFamily="66" charset="0"/>
            </a:endParaRPr>
          </a:p>
        </p:txBody>
      </p:sp>
      <p:sp>
        <p:nvSpPr>
          <p:cNvPr id="5123" name="Content Placeholder 2"/>
          <p:cNvSpPr>
            <a:spLocks noGrp="1"/>
          </p:cNvSpPr>
          <p:nvPr>
            <p:ph idx="1"/>
          </p:nvPr>
        </p:nvSpPr>
        <p:spPr/>
        <p:txBody>
          <a:bodyPr rtlCol="0">
            <a:normAutofit/>
          </a:bodyPr>
          <a:lstStyle/>
          <a:p>
            <a:pPr marL="182880" indent="-182880" eaLnBrk="1" fontAlgn="auto" hangingPunct="1">
              <a:spcAft>
                <a:spcPts val="0"/>
              </a:spcAft>
              <a:buFont typeface="Arial" pitchFamily="34" charset="0"/>
              <a:buChar char="•"/>
              <a:defRPr/>
            </a:pPr>
            <a:r>
              <a:rPr lang="en-US" sz="2800" dirty="0" smtClean="0"/>
              <a:t>Hurricane season is June 1 – November 30</a:t>
            </a:r>
          </a:p>
          <a:p>
            <a:pPr marL="182880" indent="-182880" eaLnBrk="1" fontAlgn="auto" hangingPunct="1">
              <a:spcAft>
                <a:spcPts val="0"/>
              </a:spcAft>
              <a:buFont typeface="Arial" pitchFamily="34" charset="0"/>
              <a:buChar char="•"/>
              <a:defRPr/>
            </a:pPr>
            <a:r>
              <a:rPr lang="en-US" sz="2800" dirty="0" smtClean="0"/>
              <a:t>13-20 named storms predicted </a:t>
            </a:r>
            <a:r>
              <a:rPr lang="en-US" sz="2800" dirty="0"/>
              <a:t>– </a:t>
            </a:r>
            <a:r>
              <a:rPr lang="en-US" sz="2800" dirty="0" smtClean="0"/>
              <a:t>winds of 39 mph or higher</a:t>
            </a:r>
          </a:p>
          <a:p>
            <a:pPr marL="182880" indent="-182880" eaLnBrk="1" fontAlgn="auto" hangingPunct="1">
              <a:spcAft>
                <a:spcPts val="0"/>
              </a:spcAft>
              <a:buFont typeface="Arial" pitchFamily="34" charset="0"/>
              <a:buChar char="•"/>
              <a:defRPr/>
            </a:pPr>
            <a:r>
              <a:rPr lang="en-US" sz="2800" dirty="0" smtClean="0"/>
              <a:t>7-11 could become hurricanes – 74 mph or higher winds</a:t>
            </a:r>
          </a:p>
          <a:p>
            <a:pPr marL="182880" indent="-182880" eaLnBrk="1" fontAlgn="auto" hangingPunct="1">
              <a:spcAft>
                <a:spcPts val="0"/>
              </a:spcAft>
              <a:buFont typeface="Arial" pitchFamily="34" charset="0"/>
              <a:buChar char="•"/>
              <a:defRPr/>
            </a:pPr>
            <a:r>
              <a:rPr lang="en-US" sz="2800" dirty="0" smtClean="0"/>
              <a:t>3-6 major hurricanes – 111 mph or higher winds</a:t>
            </a:r>
          </a:p>
          <a:p>
            <a:pPr marL="0" indent="0" eaLnBrk="1" fontAlgn="auto" hangingPunct="1">
              <a:spcAft>
                <a:spcPts val="0"/>
              </a:spcAft>
              <a:buFont typeface="Arial" pitchFamily="34" charset="0"/>
              <a:buNone/>
              <a:defRPr/>
            </a:pPr>
            <a:endParaRPr lang="en-US" sz="2800" dirty="0" smtClean="0"/>
          </a:p>
          <a:p>
            <a:pPr marL="0" indent="0" eaLnBrk="1" fontAlgn="auto" hangingPunct="1">
              <a:spcAft>
                <a:spcPts val="0"/>
              </a:spcAft>
              <a:buFont typeface="Arial" pitchFamily="34" charset="0"/>
              <a:buNone/>
              <a:defRPr/>
            </a:pPr>
            <a:r>
              <a:rPr lang="en-US" sz="2800" i="1" dirty="0" smtClean="0"/>
              <a:t>An active or extremely active season…</a:t>
            </a:r>
          </a:p>
        </p:txBody>
      </p:sp>
    </p:spTree>
    <p:extLst>
      <p:ext uri="{BB962C8B-B14F-4D97-AF65-F5344CB8AC3E}">
        <p14:creationId xmlns:p14="http://schemas.microsoft.com/office/powerpoint/2010/main" xmlns="" val="12068832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1325562"/>
          </a:xfrm>
        </p:spPr>
        <p:txBody>
          <a:bodyPr>
            <a:normAutofit fontScale="90000"/>
          </a:bodyPr>
          <a:lstStyle/>
          <a:p>
            <a:pPr eaLnBrk="1" hangingPunct="1"/>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Overview:</a:t>
            </a:r>
            <a:b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br>
            <a:r>
              <a:rPr lang="en-US" b="1" dirty="0" smtClean="0">
                <a:ln w="6350">
                  <a:noFill/>
                  <a:prstDash val="solid"/>
                </a:ln>
                <a:solidFill>
                  <a:schemeClr val="accent6"/>
                </a:solidFill>
                <a:effectLst>
                  <a:outerShdw blurRad="41275" dist="20320" dir="1800000" algn="tl" rotWithShape="0">
                    <a:srgbClr val="000000">
                      <a:alpha val="40000"/>
                    </a:srgbClr>
                  </a:outerShdw>
                  <a:reflection blurRad="6350" endPos="0" dir="5400000" sy="-100000" algn="bl" rotWithShape="0"/>
                </a:effectLst>
                <a:latin typeface="Arial" pitchFamily="34" charset="0"/>
                <a:cs typeface="Arial" pitchFamily="34" charset="0"/>
              </a:rPr>
              <a:t>ESF 14 – Public Information</a:t>
            </a:r>
          </a:p>
        </p:txBody>
      </p:sp>
      <p:sp>
        <p:nvSpPr>
          <p:cNvPr id="5123" name="Content Placeholder 2"/>
          <p:cNvSpPr>
            <a:spLocks noGrp="1"/>
          </p:cNvSpPr>
          <p:nvPr>
            <p:ph idx="1"/>
          </p:nvPr>
        </p:nvSpPr>
        <p:spPr/>
        <p:txBody>
          <a:bodyPr rtlCol="0">
            <a:normAutofit/>
          </a:bodyPr>
          <a:lstStyle/>
          <a:p>
            <a:pPr marL="0" indent="0" eaLnBrk="1" fontAlgn="auto" hangingPunct="1">
              <a:spcAft>
                <a:spcPts val="0"/>
              </a:spcAft>
              <a:buFont typeface="Arial" pitchFamily="34" charset="0"/>
              <a:buNone/>
              <a:defRPr/>
            </a:pPr>
            <a:r>
              <a:rPr lang="en-US" sz="2800" dirty="0" smtClean="0"/>
              <a:t>Role of the Emergency Hotline</a:t>
            </a:r>
          </a:p>
          <a:p>
            <a:pPr>
              <a:defRPr/>
            </a:pPr>
            <a:r>
              <a:rPr lang="en-US" sz="2800" dirty="0" smtClean="0"/>
              <a:t>Serving the public as the official source of accurate, reliable, timely information during an emergency</a:t>
            </a:r>
          </a:p>
          <a:p>
            <a:pPr marL="182880" indent="-182880" eaLnBrk="1" fontAlgn="auto" hangingPunct="1">
              <a:spcAft>
                <a:spcPts val="0"/>
              </a:spcAft>
              <a:buFont typeface="Arial" pitchFamily="34" charset="0"/>
              <a:buChar char="•"/>
              <a:defRPr/>
            </a:pPr>
            <a:r>
              <a:rPr lang="en-US" sz="2800" dirty="0" smtClean="0"/>
              <a:t>Providing public safety information</a:t>
            </a:r>
          </a:p>
          <a:p>
            <a:pPr marL="182880" indent="-182880" eaLnBrk="1" fontAlgn="auto" hangingPunct="1">
              <a:spcAft>
                <a:spcPts val="0"/>
              </a:spcAft>
              <a:buFont typeface="Arial" pitchFamily="34" charset="0"/>
              <a:buChar char="•"/>
              <a:defRPr/>
            </a:pPr>
            <a:r>
              <a:rPr lang="en-US" sz="2800" dirty="0" smtClean="0"/>
              <a:t>Dispel rumors and correct misinformation</a:t>
            </a:r>
          </a:p>
          <a:p>
            <a:pPr marL="182880" indent="-182880" eaLnBrk="1" fontAlgn="auto" hangingPunct="1">
              <a:spcAft>
                <a:spcPts val="0"/>
              </a:spcAft>
              <a:buFont typeface="Arial" pitchFamily="34" charset="0"/>
              <a:buChar char="•"/>
              <a:defRPr/>
            </a:pPr>
            <a:r>
              <a:rPr lang="en-US" sz="2800" dirty="0" smtClean="0"/>
              <a:t>Source of community feedback (two-way flow</a:t>
            </a:r>
            <a:r>
              <a:rPr lang="en-US" dirty="0" smtClean="0"/>
              <a:t>)</a:t>
            </a:r>
          </a:p>
        </p:txBody>
      </p:sp>
    </p:spTree>
    <p:extLst>
      <p:ext uri="{BB962C8B-B14F-4D97-AF65-F5344CB8AC3E}">
        <p14:creationId xmlns:p14="http://schemas.microsoft.com/office/powerpoint/2010/main" xmlns="" val="3304182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latin typeface="Arial" pitchFamily="34" charset="0"/>
                <a:cs typeface="Arial" pitchFamily="34" charset="0"/>
              </a:rPr>
              <a:t>What we are up Against</a:t>
            </a:r>
            <a:endParaRPr lang="en-US" sz="4000" dirty="0">
              <a:ln w="6350">
                <a:noFill/>
                <a:prstDash val="solid"/>
              </a:ln>
              <a:solidFill>
                <a:schemeClr val="accent6"/>
              </a:solidFill>
              <a:effectLst/>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sz="2800" b="0" dirty="0" smtClean="0">
                <a:latin typeface="Arial" pitchFamily="34" charset="0"/>
                <a:cs typeface="Arial" pitchFamily="34" charset="0"/>
              </a:rPr>
              <a:t>Hurricane apathy- lack of enthusiasm or energy. Or general lack of concern or belief</a:t>
            </a:r>
          </a:p>
          <a:p>
            <a:endParaRPr lang="en-US" sz="2800" b="0" dirty="0">
              <a:latin typeface="Arial" pitchFamily="34" charset="0"/>
              <a:cs typeface="Arial" pitchFamily="34" charset="0"/>
            </a:endParaRPr>
          </a:p>
          <a:p>
            <a:pPr marL="0" indent="0">
              <a:buNone/>
            </a:pPr>
            <a:r>
              <a:rPr lang="en-US" sz="2800" b="0" dirty="0" smtClean="0">
                <a:latin typeface="Arial" pitchFamily="34" charset="0"/>
                <a:cs typeface="Arial" pitchFamily="34" charset="0"/>
              </a:rPr>
              <a:t>Recent Polling</a:t>
            </a:r>
          </a:p>
          <a:p>
            <a:r>
              <a:rPr lang="en-US" sz="2800" b="0" dirty="0" smtClean="0">
                <a:latin typeface="Arial" pitchFamily="34" charset="0"/>
                <a:cs typeface="Arial" pitchFamily="34" charset="0"/>
              </a:rPr>
              <a:t>50% did not have disaster plans or a survival kit</a:t>
            </a:r>
          </a:p>
          <a:p>
            <a:r>
              <a:rPr lang="en-US" sz="2800" b="0" dirty="0" smtClean="0">
                <a:latin typeface="Arial" pitchFamily="34" charset="0"/>
                <a:cs typeface="Arial" pitchFamily="34" charset="0"/>
              </a:rPr>
              <a:t>1 in 3 said they would not prepare their home until a storm is within 24 hours of landfall</a:t>
            </a:r>
            <a:endParaRPr lang="en-US" sz="2800" b="0" dirty="0">
              <a:latin typeface="Arial" pitchFamily="34" charset="0"/>
              <a:cs typeface="Arial" pitchFamily="34" charset="0"/>
            </a:endParaRPr>
          </a:p>
        </p:txBody>
      </p:sp>
    </p:spTree>
    <p:extLst>
      <p:ext uri="{BB962C8B-B14F-4D97-AF65-F5344CB8AC3E}">
        <p14:creationId xmlns:p14="http://schemas.microsoft.com/office/powerpoint/2010/main" xmlns="" val="2545446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ln w="6350">
                  <a:noFill/>
                  <a:prstDash val="solid"/>
                </a:ln>
                <a:solidFill>
                  <a:schemeClr val="accent6"/>
                </a:solidFill>
                <a:effectLst/>
                <a:latin typeface="Arial" pitchFamily="34" charset="0"/>
                <a:cs typeface="Arial" pitchFamily="34" charset="0"/>
              </a:rPr>
              <a:t/>
            </a:r>
            <a:br>
              <a:rPr lang="en-US" sz="4000" dirty="0" smtClean="0">
                <a:ln w="6350">
                  <a:noFill/>
                  <a:prstDash val="solid"/>
                </a:ln>
                <a:solidFill>
                  <a:schemeClr val="accent6"/>
                </a:solidFill>
                <a:effectLst/>
                <a:latin typeface="Arial" pitchFamily="34" charset="0"/>
                <a:cs typeface="Arial" pitchFamily="34" charset="0"/>
              </a:rPr>
            </a:br>
            <a:r>
              <a:rPr lang="en-US" sz="4000" dirty="0" smtClean="0">
                <a:ln w="6350">
                  <a:noFill/>
                  <a:prstDash val="solid"/>
                </a:ln>
                <a:solidFill>
                  <a:schemeClr val="accent6"/>
                </a:solidFill>
                <a:effectLst/>
                <a:latin typeface="Arial" pitchFamily="34" charset="0"/>
                <a:cs typeface="Arial" pitchFamily="34" charset="0"/>
              </a:rPr>
              <a:t>Emergency Plan</a:t>
            </a:r>
            <a:r>
              <a:rPr lang="en-US" sz="4000" dirty="0">
                <a:ln w="6350">
                  <a:noFill/>
                  <a:prstDash val="solid"/>
                </a:ln>
                <a:solidFill>
                  <a:schemeClr val="accent6"/>
                </a:solidFill>
                <a:effectLst/>
                <a:latin typeface="Arial" pitchFamily="34" charset="0"/>
                <a:cs typeface="Arial" pitchFamily="34" charset="0"/>
              </a:rPr>
              <a:t/>
            </a:r>
            <a:br>
              <a:rPr lang="en-US" sz="4000" dirty="0">
                <a:ln w="6350">
                  <a:noFill/>
                  <a:prstDash val="solid"/>
                </a:ln>
                <a:solidFill>
                  <a:schemeClr val="accent6"/>
                </a:solidFill>
                <a:effectLst/>
                <a:latin typeface="Arial" pitchFamily="34" charset="0"/>
                <a:cs typeface="Arial" pitchFamily="34" charset="0"/>
              </a:rPr>
            </a:br>
            <a:r>
              <a:rPr lang="en-US" sz="4000" dirty="0" smtClean="0">
                <a:ln w="6350">
                  <a:noFill/>
                  <a:prstDash val="solid"/>
                </a:ln>
                <a:solidFill>
                  <a:schemeClr val="accent6"/>
                </a:solidFill>
                <a:effectLst/>
                <a:latin typeface="Arial" pitchFamily="34" charset="0"/>
                <a:cs typeface="Arial" pitchFamily="34" charset="0"/>
              </a:rPr>
              <a:t>Food </a:t>
            </a:r>
            <a:r>
              <a:rPr lang="en-US" sz="4000" dirty="0">
                <a:ln w="6350">
                  <a:noFill/>
                  <a:prstDash val="solid"/>
                </a:ln>
                <a:solidFill>
                  <a:schemeClr val="accent6"/>
                </a:solidFill>
                <a:effectLst/>
                <a:latin typeface="Arial" pitchFamily="34" charset="0"/>
                <a:cs typeface="Arial" pitchFamily="34" charset="0"/>
              </a:rPr>
              <a:t>and Water</a:t>
            </a:r>
            <a:r>
              <a:rPr lang="en-US" sz="4000" dirty="0"/>
              <a:t/>
            </a:r>
            <a:br>
              <a:rPr lang="en-US" sz="4000" dirty="0"/>
            </a:br>
            <a:endParaRPr lang="en-US" sz="4000" dirty="0"/>
          </a:p>
        </p:txBody>
      </p:sp>
      <p:sp>
        <p:nvSpPr>
          <p:cNvPr id="3" name="Content Placeholder 2"/>
          <p:cNvSpPr>
            <a:spLocks noGrp="1"/>
          </p:cNvSpPr>
          <p:nvPr>
            <p:ph idx="1"/>
          </p:nvPr>
        </p:nvSpPr>
        <p:spPr/>
        <p:txBody>
          <a:bodyPr>
            <a:normAutofit/>
          </a:bodyPr>
          <a:lstStyle/>
          <a:p>
            <a:r>
              <a:rPr lang="en-US" sz="2800" b="0" dirty="0">
                <a:latin typeface="Arial" pitchFamily="34" charset="0"/>
                <a:cs typeface="Arial" pitchFamily="34" charset="0"/>
              </a:rPr>
              <a:t>Store water in plastic containers such as soft drink bottles. Avoid using containers </a:t>
            </a:r>
            <a:r>
              <a:rPr lang="en-US" sz="2800" b="0" dirty="0" smtClean="0">
                <a:latin typeface="Arial" pitchFamily="34" charset="0"/>
                <a:cs typeface="Arial" pitchFamily="34" charset="0"/>
              </a:rPr>
              <a:t>that will </a:t>
            </a:r>
            <a:r>
              <a:rPr lang="en-US" sz="2800" b="0" dirty="0">
                <a:latin typeface="Arial" pitchFamily="34" charset="0"/>
                <a:cs typeface="Arial" pitchFamily="34" charset="0"/>
              </a:rPr>
              <a:t>decompose or break, such as milk cartons or glass bottles. </a:t>
            </a:r>
            <a:endParaRPr lang="en-US" sz="2800" b="0" dirty="0" smtClean="0">
              <a:latin typeface="Arial" pitchFamily="34" charset="0"/>
              <a:cs typeface="Arial" pitchFamily="34" charset="0"/>
            </a:endParaRPr>
          </a:p>
          <a:p>
            <a:r>
              <a:rPr lang="en-US" sz="2800" b="0" dirty="0" smtClean="0">
                <a:latin typeface="Arial" pitchFamily="34" charset="0"/>
                <a:cs typeface="Arial" pitchFamily="34" charset="0"/>
              </a:rPr>
              <a:t>A </a:t>
            </a:r>
            <a:r>
              <a:rPr lang="en-US" sz="2800" b="0" dirty="0">
                <a:latin typeface="Arial" pitchFamily="34" charset="0"/>
                <a:cs typeface="Arial" pitchFamily="34" charset="0"/>
              </a:rPr>
              <a:t>normally active </a:t>
            </a:r>
            <a:r>
              <a:rPr lang="en-US" sz="2800" b="0" dirty="0" smtClean="0">
                <a:latin typeface="Arial" pitchFamily="34" charset="0"/>
                <a:cs typeface="Arial" pitchFamily="34" charset="0"/>
              </a:rPr>
              <a:t>person needs </a:t>
            </a:r>
            <a:r>
              <a:rPr lang="en-US" sz="2800" b="0" dirty="0">
                <a:latin typeface="Arial" pitchFamily="34" charset="0"/>
                <a:cs typeface="Arial" pitchFamily="34" charset="0"/>
              </a:rPr>
              <a:t>to drink at least two quarts of water each day. Hot environments and </a:t>
            </a:r>
            <a:r>
              <a:rPr lang="en-US" sz="2800" b="0" dirty="0" smtClean="0">
                <a:latin typeface="Arial" pitchFamily="34" charset="0"/>
                <a:cs typeface="Arial" pitchFamily="34" charset="0"/>
              </a:rPr>
              <a:t>intense physical </a:t>
            </a:r>
            <a:r>
              <a:rPr lang="en-US" sz="2800" b="0" dirty="0">
                <a:latin typeface="Arial" pitchFamily="34" charset="0"/>
                <a:cs typeface="Arial" pitchFamily="34" charset="0"/>
              </a:rPr>
              <a:t>activity can double that amount. Children, nursing mothers, and ill people </a:t>
            </a:r>
            <a:r>
              <a:rPr lang="en-US" sz="2800" b="0" dirty="0" smtClean="0">
                <a:latin typeface="Arial" pitchFamily="34" charset="0"/>
                <a:cs typeface="Arial" pitchFamily="34" charset="0"/>
              </a:rPr>
              <a:t>will need </a:t>
            </a:r>
            <a:r>
              <a:rPr lang="en-US" sz="2800" b="0" dirty="0">
                <a:latin typeface="Arial" pitchFamily="34" charset="0"/>
                <a:cs typeface="Arial" pitchFamily="34" charset="0"/>
              </a:rPr>
              <a:t>more</a:t>
            </a:r>
            <a:r>
              <a:rPr lang="en-US" sz="2800" b="0" dirty="0" smtClean="0">
                <a:latin typeface="Arial" pitchFamily="34" charset="0"/>
                <a:cs typeface="Arial" pitchFamily="34" charset="0"/>
              </a:rPr>
              <a:t>.</a:t>
            </a:r>
            <a:endParaRPr lang="en-US" sz="2800" b="0" dirty="0">
              <a:latin typeface="Arial" pitchFamily="34" charset="0"/>
              <a:cs typeface="Arial" pitchFamily="34" charset="0"/>
            </a:endParaRPr>
          </a:p>
        </p:txBody>
      </p:sp>
    </p:spTree>
    <p:extLst>
      <p:ext uri="{BB962C8B-B14F-4D97-AF65-F5344CB8AC3E}">
        <p14:creationId xmlns:p14="http://schemas.microsoft.com/office/powerpoint/2010/main" xmlns="" val="5731202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n w="6350">
                  <a:noFill/>
                  <a:prstDash val="solid"/>
                </a:ln>
                <a:solidFill>
                  <a:schemeClr val="accent6"/>
                </a:solidFill>
                <a:effectLst/>
                <a:latin typeface="Arial" pitchFamily="34" charset="0"/>
                <a:cs typeface="Arial" pitchFamily="34" charset="0"/>
              </a:rPr>
              <a:t>Emergency Plan</a:t>
            </a:r>
            <a:br>
              <a:rPr lang="en-US" sz="4000" dirty="0">
                <a:ln w="6350">
                  <a:noFill/>
                  <a:prstDash val="solid"/>
                </a:ln>
                <a:solidFill>
                  <a:schemeClr val="accent6"/>
                </a:solidFill>
                <a:effectLst/>
                <a:latin typeface="Arial" pitchFamily="34" charset="0"/>
                <a:cs typeface="Arial" pitchFamily="34" charset="0"/>
              </a:rPr>
            </a:br>
            <a:r>
              <a:rPr lang="en-US" sz="4000" dirty="0">
                <a:ln w="6350">
                  <a:noFill/>
                  <a:prstDash val="solid"/>
                </a:ln>
                <a:solidFill>
                  <a:schemeClr val="accent6"/>
                </a:solidFill>
                <a:effectLst/>
                <a:latin typeface="Arial" pitchFamily="34" charset="0"/>
                <a:cs typeface="Arial" pitchFamily="34" charset="0"/>
              </a:rPr>
              <a:t>Food and Water</a:t>
            </a:r>
          </a:p>
        </p:txBody>
      </p:sp>
      <p:sp>
        <p:nvSpPr>
          <p:cNvPr id="3" name="Content Placeholder 2"/>
          <p:cNvSpPr>
            <a:spLocks noGrp="1"/>
          </p:cNvSpPr>
          <p:nvPr>
            <p:ph idx="1"/>
          </p:nvPr>
        </p:nvSpPr>
        <p:spPr/>
        <p:txBody>
          <a:bodyPr/>
          <a:lstStyle/>
          <a:p>
            <a:endParaRPr lang="en-US" b="0" dirty="0" smtClean="0"/>
          </a:p>
          <a:p>
            <a:r>
              <a:rPr lang="en-US" b="0" dirty="0" smtClean="0"/>
              <a:t>Store </a:t>
            </a:r>
            <a:r>
              <a:rPr lang="en-US" b="0" dirty="0"/>
              <a:t>one gallon of water per person per day</a:t>
            </a:r>
            <a:r>
              <a:rPr lang="en-US" b="0" dirty="0" smtClean="0"/>
              <a:t>.</a:t>
            </a:r>
          </a:p>
          <a:p>
            <a:endParaRPr lang="en-US" b="0" dirty="0"/>
          </a:p>
          <a:p>
            <a:r>
              <a:rPr lang="en-US" b="0" dirty="0"/>
              <a:t>Keep at least a three-day supply of water per </a:t>
            </a:r>
            <a:r>
              <a:rPr lang="en-US" b="0" dirty="0" smtClean="0"/>
              <a:t>person(including food preparation and sanitation)</a:t>
            </a:r>
            <a:endParaRPr lang="en-US" dirty="0"/>
          </a:p>
        </p:txBody>
      </p:sp>
    </p:spTree>
    <p:extLst>
      <p:ext uri="{BB962C8B-B14F-4D97-AF65-F5344CB8AC3E}">
        <p14:creationId xmlns:p14="http://schemas.microsoft.com/office/powerpoint/2010/main" xmlns="" val="28470547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ln w="6350">
                  <a:noFill/>
                  <a:prstDash val="solid"/>
                </a:ln>
                <a:solidFill>
                  <a:schemeClr val="accent6"/>
                </a:solidFill>
                <a:effectLst/>
                <a:latin typeface="Arial" pitchFamily="34" charset="0"/>
                <a:cs typeface="Arial" pitchFamily="34" charset="0"/>
              </a:rPr>
              <a:t>Emergency Plan</a:t>
            </a:r>
            <a:br>
              <a:rPr lang="en-US" sz="4000" dirty="0">
                <a:ln w="6350">
                  <a:noFill/>
                  <a:prstDash val="solid"/>
                </a:ln>
                <a:solidFill>
                  <a:schemeClr val="accent6"/>
                </a:solidFill>
                <a:effectLst/>
                <a:latin typeface="Arial" pitchFamily="34" charset="0"/>
                <a:cs typeface="Arial" pitchFamily="34" charset="0"/>
              </a:rPr>
            </a:br>
            <a:r>
              <a:rPr lang="en-US" sz="4000" dirty="0">
                <a:ln w="6350">
                  <a:noFill/>
                  <a:prstDash val="solid"/>
                </a:ln>
                <a:solidFill>
                  <a:schemeClr val="accent6"/>
                </a:solidFill>
                <a:effectLst/>
                <a:latin typeface="Arial" pitchFamily="34" charset="0"/>
                <a:cs typeface="Arial" pitchFamily="34" charset="0"/>
              </a:rPr>
              <a:t>Food and Water</a:t>
            </a:r>
          </a:p>
        </p:txBody>
      </p:sp>
      <p:sp>
        <p:nvSpPr>
          <p:cNvPr id="3" name="Content Placeholder 2"/>
          <p:cNvSpPr>
            <a:spLocks noGrp="1"/>
          </p:cNvSpPr>
          <p:nvPr>
            <p:ph idx="1"/>
          </p:nvPr>
        </p:nvSpPr>
        <p:spPr/>
        <p:txBody>
          <a:bodyPr>
            <a:normAutofit fontScale="62500" lnSpcReduction="20000"/>
          </a:bodyPr>
          <a:lstStyle/>
          <a:p>
            <a:r>
              <a:rPr lang="en-US" sz="4000" b="0" dirty="0">
                <a:latin typeface="Arial" pitchFamily="34" charset="0"/>
                <a:cs typeface="Arial" pitchFamily="34" charset="0"/>
              </a:rPr>
              <a:t>Store at least a three-day supply of non-perishable food. Select foods that require no refrigeration</a:t>
            </a:r>
            <a:r>
              <a:rPr lang="en-US" sz="4000" b="0" dirty="0" smtClean="0">
                <a:latin typeface="Arial" pitchFamily="34" charset="0"/>
                <a:cs typeface="Arial" pitchFamily="34" charset="0"/>
              </a:rPr>
              <a:t>, preparation </a:t>
            </a:r>
            <a:r>
              <a:rPr lang="en-US" sz="4000" b="0" dirty="0">
                <a:latin typeface="Arial" pitchFamily="34" charset="0"/>
                <a:cs typeface="Arial" pitchFamily="34" charset="0"/>
              </a:rPr>
              <a:t>or cooking, and little or no water. </a:t>
            </a:r>
            <a:endParaRPr lang="en-US" sz="4000" b="0" dirty="0" smtClean="0">
              <a:latin typeface="Arial" pitchFamily="34" charset="0"/>
              <a:cs typeface="Arial" pitchFamily="34" charset="0"/>
            </a:endParaRPr>
          </a:p>
          <a:p>
            <a:endParaRPr lang="en-US" sz="4000" b="0" dirty="0" smtClean="0">
              <a:latin typeface="Arial" pitchFamily="34" charset="0"/>
              <a:cs typeface="Arial" pitchFamily="34" charset="0"/>
            </a:endParaRPr>
          </a:p>
          <a:p>
            <a:r>
              <a:rPr lang="en-US" sz="4000" b="0" dirty="0" smtClean="0">
                <a:latin typeface="Arial" pitchFamily="34" charset="0"/>
                <a:cs typeface="Arial" pitchFamily="34" charset="0"/>
              </a:rPr>
              <a:t>Disaster </a:t>
            </a:r>
            <a:r>
              <a:rPr lang="en-US" sz="4000" b="0" dirty="0">
                <a:latin typeface="Arial" pitchFamily="34" charset="0"/>
                <a:cs typeface="Arial" pitchFamily="34" charset="0"/>
              </a:rPr>
              <a:t>Supplies Kit:</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Ready-to-eat canned meats, fruits, and vegetables</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Canned juices</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Staples (salt, sugar, pepper, spices, etc.)</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High energy foods</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Vitamins</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Food for infants</a:t>
            </a:r>
          </a:p>
          <a:p>
            <a:r>
              <a:rPr lang="en-US" sz="4000" b="0" dirty="0" smtClean="0">
                <a:latin typeface="Arial" pitchFamily="34" charset="0"/>
                <a:cs typeface="Arial" pitchFamily="34" charset="0"/>
              </a:rPr>
              <a:t> </a:t>
            </a:r>
            <a:r>
              <a:rPr lang="en-US" sz="4000" b="0" dirty="0">
                <a:latin typeface="Arial" pitchFamily="34" charset="0"/>
                <a:cs typeface="Arial" pitchFamily="34" charset="0"/>
              </a:rPr>
              <a:t>Comfort/stress foods</a:t>
            </a:r>
          </a:p>
          <a:p>
            <a:endParaRPr lang="en-US" dirty="0"/>
          </a:p>
        </p:txBody>
      </p:sp>
    </p:spTree>
    <p:extLst>
      <p:ext uri="{BB962C8B-B14F-4D97-AF65-F5344CB8AC3E}">
        <p14:creationId xmlns:p14="http://schemas.microsoft.com/office/powerpoint/2010/main" xmlns="" val="28694155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ln w="6350">
                  <a:noFill/>
                  <a:prstDash val="solid"/>
                </a:ln>
                <a:solidFill>
                  <a:schemeClr val="accent6"/>
                </a:solidFill>
                <a:effectLst/>
                <a:latin typeface="Arial" pitchFamily="34" charset="0"/>
                <a:cs typeface="Arial" pitchFamily="34" charset="0"/>
              </a:rPr>
              <a:t>Hurricane Kit</a:t>
            </a:r>
            <a:endParaRPr lang="en-US" sz="4000" dirty="0">
              <a:ln w="6350">
                <a:noFill/>
                <a:prstDash val="solid"/>
              </a:ln>
              <a:solidFill>
                <a:schemeClr val="accent6"/>
              </a:solidFill>
              <a:effectLst/>
              <a:latin typeface="Arial" pitchFamily="34" charset="0"/>
              <a:cs typeface="Arial" pitchFamily="34" charset="0"/>
            </a:endParaRPr>
          </a:p>
        </p:txBody>
      </p:sp>
      <p:sp>
        <p:nvSpPr>
          <p:cNvPr id="3" name="Content Placeholder 2"/>
          <p:cNvSpPr>
            <a:spLocks noGrp="1"/>
          </p:cNvSpPr>
          <p:nvPr>
            <p:ph idx="1"/>
          </p:nvPr>
        </p:nvSpPr>
        <p:spPr/>
        <p:txBody>
          <a:bodyPr>
            <a:normAutofit lnSpcReduction="10000"/>
          </a:bodyPr>
          <a:lstStyle/>
          <a:p>
            <a:r>
              <a:rPr lang="en-US" sz="2800" b="0" dirty="0">
                <a:latin typeface="Arial" pitchFamily="34" charset="0"/>
                <a:cs typeface="Arial" pitchFamily="34" charset="0"/>
              </a:rPr>
              <a:t>Clothing, including rain gear and sturdy shoes </a:t>
            </a:r>
          </a:p>
          <a:p>
            <a:r>
              <a:rPr lang="en-US" sz="2800" b="0" dirty="0">
                <a:latin typeface="Arial" pitchFamily="34" charset="0"/>
                <a:cs typeface="Arial" pitchFamily="34" charset="0"/>
              </a:rPr>
              <a:t>First aid kit </a:t>
            </a:r>
          </a:p>
          <a:p>
            <a:r>
              <a:rPr lang="en-US" sz="2800" b="0" dirty="0">
                <a:latin typeface="Arial" pitchFamily="34" charset="0"/>
                <a:cs typeface="Arial" pitchFamily="34" charset="0"/>
              </a:rPr>
              <a:t>Medicines/prescription drugs: A two-week supply </a:t>
            </a:r>
          </a:p>
          <a:p>
            <a:r>
              <a:rPr lang="en-US" sz="2800" b="0" dirty="0">
                <a:latin typeface="Arial" pitchFamily="34" charset="0"/>
                <a:cs typeface="Arial" pitchFamily="34" charset="0"/>
              </a:rPr>
              <a:t>Flashlight and extra batteries </a:t>
            </a:r>
          </a:p>
          <a:p>
            <a:r>
              <a:rPr lang="en-US" sz="2800" b="0" dirty="0">
                <a:latin typeface="Arial" pitchFamily="34" charset="0"/>
                <a:cs typeface="Arial" pitchFamily="34" charset="0"/>
              </a:rPr>
              <a:t>Battery-operated or hand-crank radio </a:t>
            </a:r>
            <a:endParaRPr lang="en-US" sz="2800" b="0" dirty="0" smtClean="0">
              <a:latin typeface="Arial" pitchFamily="34" charset="0"/>
              <a:cs typeface="Arial" pitchFamily="34" charset="0"/>
            </a:endParaRPr>
          </a:p>
          <a:p>
            <a:r>
              <a:rPr lang="en-US" sz="2800" b="0" dirty="0">
                <a:latin typeface="Arial" pitchFamily="34" charset="0"/>
                <a:cs typeface="Arial" pitchFamily="34" charset="0"/>
              </a:rPr>
              <a:t>Tool </a:t>
            </a:r>
            <a:r>
              <a:rPr lang="en-US" sz="2800" b="0" dirty="0" smtClean="0">
                <a:latin typeface="Arial" pitchFamily="34" charset="0"/>
                <a:cs typeface="Arial" pitchFamily="34" charset="0"/>
              </a:rPr>
              <a:t>kit</a:t>
            </a:r>
          </a:p>
          <a:p>
            <a:r>
              <a:rPr lang="en-US" sz="2800" b="0" dirty="0" smtClean="0">
                <a:latin typeface="Arial" pitchFamily="34" charset="0"/>
                <a:cs typeface="Arial" pitchFamily="34" charset="0"/>
              </a:rPr>
              <a:t>Toiletries</a:t>
            </a:r>
          </a:p>
          <a:p>
            <a:r>
              <a:rPr lang="en-US" sz="2800" b="0" dirty="0" smtClean="0">
                <a:latin typeface="Arial" pitchFamily="34" charset="0"/>
                <a:cs typeface="Arial" pitchFamily="34" charset="0"/>
              </a:rPr>
              <a:t>Trash bags</a:t>
            </a:r>
          </a:p>
          <a:p>
            <a:r>
              <a:rPr lang="en-US" sz="2800" b="0" dirty="0" smtClean="0">
                <a:latin typeface="Arial" pitchFamily="34" charset="0"/>
                <a:cs typeface="Arial" pitchFamily="34" charset="0"/>
              </a:rPr>
              <a:t>Books / games</a:t>
            </a:r>
            <a:endParaRPr lang="en-US" sz="2800" b="0"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xmlns="" val="24693467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9802</TotalTime>
  <Words>2405</Words>
  <Application>Microsoft Office PowerPoint</Application>
  <PresentationFormat>On-screen Show (4:3)</PresentationFormat>
  <Paragraphs>238</Paragraphs>
  <Slides>27</Slides>
  <Notes>23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ESFs</vt:lpstr>
      <vt:lpstr>ESFs</vt:lpstr>
      <vt:lpstr>Overview: The 2013 Season</vt:lpstr>
      <vt:lpstr>Overview: ESF 14 – Public Information</vt:lpstr>
      <vt:lpstr>What we are up Against</vt:lpstr>
      <vt:lpstr> Emergency Plan Food and Water </vt:lpstr>
      <vt:lpstr>Emergency Plan Food and Water</vt:lpstr>
      <vt:lpstr>Emergency Plan Food and Water</vt:lpstr>
      <vt:lpstr>Hurricane Kit</vt:lpstr>
      <vt:lpstr>Hurricane Basics: Evacuations</vt:lpstr>
      <vt:lpstr>Hurricane Basics: Transit</vt:lpstr>
      <vt:lpstr>Hurricane Basics: Transit</vt:lpstr>
      <vt:lpstr>Hurricane Basics: Paratransit</vt:lpstr>
      <vt:lpstr>Hurricane Basics: Shelters</vt:lpstr>
      <vt:lpstr>Hurricane Basics: Shelters</vt:lpstr>
      <vt:lpstr>Hurricane Basics: Shelters</vt:lpstr>
      <vt:lpstr>Hurricane Basics: Shelters</vt:lpstr>
      <vt:lpstr>Tools You Can Use</vt:lpstr>
      <vt:lpstr>Vulnerable Population Registry</vt:lpstr>
      <vt:lpstr>Red Cross Safe and Well List</vt:lpstr>
      <vt:lpstr> Home Damage Assessment Program</vt:lpstr>
      <vt:lpstr>Home Damage Assessment Program</vt:lpstr>
      <vt:lpstr>Broward.org/hurricane</vt:lpstr>
      <vt:lpstr>Broward.org/hurricane cont.</vt:lpstr>
      <vt:lpstr>Social Media</vt:lpstr>
      <vt:lpstr> Non-Traditional Communications Plan</vt:lpstr>
      <vt:lpstr>Call The Hotline</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it Real: Practical Training For the Hurricane Hotline Volunteer      June 2011-Advanced</dc:title>
  <dc:creator>shelly turetzky</dc:creator>
  <cp:lastModifiedBy>cjeanbaptiste</cp:lastModifiedBy>
  <cp:revision>131</cp:revision>
  <cp:lastPrinted>2012-06-18T16:27:29Z</cp:lastPrinted>
  <dcterms:created xsi:type="dcterms:W3CDTF">2011-06-05T18:28:56Z</dcterms:created>
  <dcterms:modified xsi:type="dcterms:W3CDTF">2013-07-23T19:49:05Z</dcterms:modified>
</cp:coreProperties>
</file>