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1" r:id="rId12"/>
    <p:sldId id="273" r:id="rId13"/>
    <p:sldId id="275" r:id="rId14"/>
    <p:sldId id="278" r:id="rId15"/>
    <p:sldId id="279" r:id="rId16"/>
    <p:sldId id="281" r:id="rId17"/>
    <p:sldId id="283" r:id="rId18"/>
    <p:sldId id="285" r:id="rId19"/>
    <p:sldId id="287" r:id="rId20"/>
    <p:sldId id="289" r:id="rId21"/>
    <p:sldId id="291" r:id="rId22"/>
    <p:sldId id="294" r:id="rId23"/>
    <p:sldId id="296" r:id="rId24"/>
    <p:sldId id="298" r:id="rId25"/>
    <p:sldId id="300" r:id="rId26"/>
    <p:sldId id="301" r:id="rId27"/>
    <p:sldId id="303" r:id="rId28"/>
    <p:sldId id="305" r:id="rId29"/>
    <p:sldId id="308" r:id="rId30"/>
    <p:sldId id="310" r:id="rId31"/>
    <p:sldId id="311" r:id="rId32"/>
    <p:sldId id="313" r:id="rId33"/>
    <p:sldId id="315" r:id="rId34"/>
    <p:sldId id="317" r:id="rId35"/>
    <p:sldId id="319" r:id="rId36"/>
    <p:sldId id="320" r:id="rId37"/>
    <p:sldId id="321" r:id="rId38"/>
    <p:sldId id="322" r:id="rId39"/>
    <p:sldId id="323" r:id="rId4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2Y3hqakfI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maureen_themis-fdez@davie-fl.gov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Tactical mindfulness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Lt. Maureen M. Themis-Fernandez </a:t>
            </a:r>
          </a:p>
          <a:p>
            <a:r>
              <a:rPr lang="en-US" dirty="0" smtClean="0"/>
              <a:t>Davie Police Department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&amp; physical Health benefits of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Antidote to the Inflammatory Response – results from stress hormones</a:t>
            </a:r>
          </a:p>
          <a:p>
            <a:r>
              <a:rPr lang="en-US" sz="2400" dirty="0" smtClean="0"/>
              <a:t>Allows you to manage anxiety &amp; effects of witnessing traumatic events</a:t>
            </a:r>
          </a:p>
          <a:p>
            <a:r>
              <a:rPr lang="en-US" sz="2400" dirty="0" smtClean="0"/>
              <a:t>Lowers Blood Pressure</a:t>
            </a:r>
          </a:p>
          <a:p>
            <a:r>
              <a:rPr lang="en-US" sz="2400" dirty="0" smtClean="0"/>
              <a:t>Positively develops areas of the brain responsible for memory/focus, self-esteem, and happiness</a:t>
            </a:r>
          </a:p>
          <a:p>
            <a:r>
              <a:rPr lang="en-US" sz="2400" dirty="0" smtClean="0"/>
              <a:t>Better relationship with food, easier weight management </a:t>
            </a:r>
          </a:p>
          <a:p>
            <a:r>
              <a:rPr lang="en-US" sz="2400" dirty="0" smtClean="0"/>
              <a:t>More relaxed muscles</a:t>
            </a:r>
          </a:p>
          <a:p>
            <a:r>
              <a:rPr lang="en-US" sz="2400" dirty="0" smtClean="0"/>
              <a:t>Longer life- protects &amp; elongates telomeres</a:t>
            </a:r>
          </a:p>
          <a:p>
            <a:r>
              <a:rPr lang="en-US" sz="2400" dirty="0" smtClean="0"/>
              <a:t>Pain relief- as much as 40%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3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&amp; physical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Improved immune system</a:t>
            </a:r>
          </a:p>
          <a:p>
            <a:r>
              <a:rPr lang="en-US" sz="2800" dirty="0" smtClean="0"/>
              <a:t>Improved ability to learn</a:t>
            </a:r>
          </a:p>
          <a:p>
            <a:r>
              <a:rPr lang="en-US" sz="2800" dirty="0" smtClean="0"/>
              <a:t>Less cynicism in your personal life</a:t>
            </a:r>
          </a:p>
          <a:p>
            <a:r>
              <a:rPr lang="en-US" sz="2800" dirty="0" smtClean="0"/>
              <a:t>Improved sleep</a:t>
            </a:r>
          </a:p>
          <a:p>
            <a:r>
              <a:rPr lang="en-US" sz="2800" dirty="0" smtClean="0"/>
              <a:t>Less anger and inappropriate emotional reactivity (respond vs react)</a:t>
            </a:r>
          </a:p>
          <a:p>
            <a:r>
              <a:rPr lang="en-US" sz="2800" dirty="0" smtClean="0"/>
              <a:t>Creative problem solving</a:t>
            </a:r>
          </a:p>
          <a:p>
            <a:r>
              <a:rPr lang="en-US" sz="2800" dirty="0" smtClean="0"/>
              <a:t>Better Listening skills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315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&amp; professional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Increased resilience &amp; ability to sustain performance</a:t>
            </a:r>
          </a:p>
          <a:p>
            <a:r>
              <a:rPr lang="en-US" sz="2400" dirty="0" smtClean="0"/>
              <a:t>Better Judgment and decision making</a:t>
            </a:r>
          </a:p>
          <a:p>
            <a:r>
              <a:rPr lang="en-US" sz="2400" dirty="0" smtClean="0"/>
              <a:t>Improved concentration on task at hand and an enhanced ability to stay focused, making one more effective</a:t>
            </a:r>
          </a:p>
          <a:p>
            <a:r>
              <a:rPr lang="en-US" sz="2400" dirty="0" smtClean="0"/>
              <a:t>An ability to prioritize</a:t>
            </a:r>
          </a:p>
          <a:p>
            <a:r>
              <a:rPr lang="en-US" sz="2400" dirty="0" smtClean="0"/>
              <a:t>Enhanced capacity to work on multiple projects</a:t>
            </a:r>
          </a:p>
          <a:p>
            <a:r>
              <a:rPr lang="en-US" sz="2400" dirty="0" smtClean="0"/>
              <a:t>Improved time management</a:t>
            </a:r>
          </a:p>
          <a:p>
            <a:r>
              <a:rPr lang="en-US" sz="2400" dirty="0" smtClean="0"/>
              <a:t>Improved ability to problem solve by seeing situations with greater clarity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8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&amp; professional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An ability to effectively coach or mentor staff</a:t>
            </a:r>
          </a:p>
          <a:p>
            <a:r>
              <a:rPr lang="en-US" sz="3200" dirty="0" smtClean="0"/>
              <a:t>Better handling of stressful situations and working more effectively under pressure</a:t>
            </a:r>
          </a:p>
          <a:p>
            <a:r>
              <a:rPr lang="en-US" sz="3200" dirty="0" smtClean="0"/>
              <a:t>Increased ability to listen to others and utilize feedback</a:t>
            </a:r>
          </a:p>
          <a:p>
            <a:r>
              <a:rPr lang="en-US" sz="3200" dirty="0" smtClean="0"/>
              <a:t>An ability to anticipate &amp; serve public needs</a:t>
            </a:r>
          </a:p>
          <a:p>
            <a:r>
              <a:rPr lang="en-US" sz="3200" dirty="0" smtClean="0"/>
              <a:t>Creativity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92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Mindfulness &amp; team training </a:t>
            </a:r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0163" y="912019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MINDFULNESS &amp; TEAM TRAINING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Improved team effectiveness, including more effective &amp; efficient meetings of significantly shorter duration</a:t>
            </a:r>
          </a:p>
          <a:p>
            <a:r>
              <a:rPr lang="en-US" dirty="0"/>
              <a:t>Improvement in team performance and fewer miscommunications/ misunderstandings</a:t>
            </a:r>
          </a:p>
          <a:p>
            <a:r>
              <a:rPr lang="en-US" dirty="0"/>
              <a:t>The ability to determine what underlies most conflicts and to arrive at a mutually beneficial conclusion</a:t>
            </a:r>
          </a:p>
          <a:p>
            <a:r>
              <a:rPr lang="en-US" dirty="0"/>
              <a:t>Individuals &amp; teams with greater innovation &amp; inspiration</a:t>
            </a:r>
          </a:p>
          <a:p>
            <a:r>
              <a:rPr lang="en-US" dirty="0"/>
              <a:t>Greater collaboration and cooperation, &amp; joint problem solving </a:t>
            </a:r>
          </a:p>
          <a:p>
            <a:r>
              <a:rPr lang="en-US" dirty="0"/>
              <a:t>Enhanced communication within &amp; across teams</a:t>
            </a:r>
          </a:p>
          <a:p>
            <a:r>
              <a:rPr lang="en-US" dirty="0"/>
              <a:t>Enhanced ability to anticipate &amp; serve public needs</a:t>
            </a:r>
          </a:p>
          <a:p>
            <a:r>
              <a:rPr lang="en-US" dirty="0"/>
              <a:t>Greater compassion &amp; empathy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912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mindfulness?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22" y="233319"/>
            <a:ext cx="5527902" cy="4024313"/>
          </a:xfrm>
        </p:spPr>
      </p:pic>
    </p:spTree>
    <p:extLst>
      <p:ext uri="{BB962C8B-B14F-4D97-AF65-F5344CB8AC3E}">
        <p14:creationId xmlns:p14="http://schemas.microsoft.com/office/powerpoint/2010/main" val="4501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facts about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practice of Mindfulness does not slow down your response to danger</a:t>
            </a:r>
          </a:p>
          <a:p>
            <a:r>
              <a:rPr lang="en-US" sz="3200" dirty="0" smtClean="0"/>
              <a:t>Applying Mindfulness in one area of our lives can positively impact others</a:t>
            </a:r>
          </a:p>
          <a:p>
            <a:r>
              <a:rPr lang="en-US" sz="3200" dirty="0" smtClean="0"/>
              <a:t>Differs from traditional meditation: Purpose is not necessarily to quiet your mind but to raise your level of awareness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1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Abcs</a:t>
            </a:r>
            <a:r>
              <a:rPr lang="en-US" sz="5400" dirty="0" smtClean="0"/>
              <a:t> of mindfulness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ABCs = Awareness + Breathe = Connection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118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components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400" dirty="0" smtClean="0"/>
              <a:t>Thoughts</a:t>
            </a:r>
          </a:p>
          <a:p>
            <a:r>
              <a:rPr lang="en-US" sz="5400" dirty="0" smtClean="0"/>
              <a:t>Emotions</a:t>
            </a:r>
          </a:p>
          <a:p>
            <a:r>
              <a:rPr lang="en-US" sz="5400" dirty="0" smtClean="0"/>
              <a:t>Physical Sensations</a:t>
            </a:r>
          </a:p>
          <a:p>
            <a:r>
              <a:rPr lang="en-US" sz="5400" dirty="0" smtClean="0"/>
              <a:t>Behavior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181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44" y="685800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9381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are aware of your thoughts and feelings moment by moment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You are aware of how different people and situations affect you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R.A.I.N.  Method: Recognize, Allow, Investigate, Needs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Brain Function Review – Limbic vs. Frontal Cortex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Lt Colonel Story – RAIN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8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tactics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Breathe Awareness</a:t>
            </a:r>
          </a:p>
          <a:p>
            <a:r>
              <a:rPr lang="en-US" sz="3200" dirty="0" smtClean="0"/>
              <a:t>Naming the Objects in the Room, Car</a:t>
            </a:r>
          </a:p>
          <a:p>
            <a:r>
              <a:rPr lang="en-US" sz="3200" dirty="0" smtClean="0"/>
              <a:t>Sights &amp; Sounds</a:t>
            </a:r>
          </a:p>
          <a:p>
            <a:r>
              <a:rPr lang="en-US" sz="3200" dirty="0" smtClean="0"/>
              <a:t>Body Scan</a:t>
            </a:r>
          </a:p>
          <a:p>
            <a:r>
              <a:rPr lang="en-US" sz="3200" dirty="0" smtClean="0"/>
              <a:t>Standing Stretches</a:t>
            </a:r>
          </a:p>
          <a:p>
            <a:r>
              <a:rPr lang="en-US" sz="3200" dirty="0" smtClean="0"/>
              <a:t>Mindful Eating </a:t>
            </a:r>
          </a:p>
          <a:p>
            <a:r>
              <a:rPr lang="en-US" sz="3200" dirty="0" smtClean="0"/>
              <a:t>Mindful Walking</a:t>
            </a:r>
          </a:p>
          <a:p>
            <a:r>
              <a:rPr lang="en-US" sz="3200" dirty="0" smtClean="0"/>
              <a:t>Writing &amp; Coloring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eating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1314450"/>
            <a:ext cx="73628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FACTS ABOUT MODERN EATING &amp;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We spend 39% of our lives on diets; barrage of conflicting information </a:t>
            </a:r>
          </a:p>
          <a:p>
            <a:r>
              <a:rPr lang="en-US" sz="2800" dirty="0" smtClean="0"/>
              <a:t>Food can be used for other purposes besides nutrition; misused &amp; abused to meet other needs</a:t>
            </a:r>
          </a:p>
          <a:p>
            <a:r>
              <a:rPr lang="en-US" sz="2800" dirty="0" smtClean="0"/>
              <a:t>Mindfulness can help you take your eating off autopilot</a:t>
            </a:r>
          </a:p>
          <a:p>
            <a:r>
              <a:rPr lang="en-US" sz="2800" dirty="0" smtClean="0"/>
              <a:t>Mindfulness can give you the “pause” to become aware of feelings, thoughts, and bodily sensations</a:t>
            </a:r>
          </a:p>
          <a:p>
            <a:r>
              <a:rPr lang="en-US" sz="2800" dirty="0" smtClean="0"/>
              <a:t>Stress hormones cause us to store fat</a:t>
            </a:r>
          </a:p>
          <a:p>
            <a:r>
              <a:rPr lang="en-US" sz="2800" dirty="0" smtClean="0"/>
              <a:t>Mindful Eating helps you maximize your nourishment from food &amp; manage your weight effectively 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21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eating tactics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PART 1: RAISE YOUR AWARENESS</a:t>
            </a:r>
            <a:br>
              <a:rPr lang="en-US" sz="2800" dirty="0" smtClean="0"/>
            </a:b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PART 2: ENGAGE YOUR SENSES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PART 3: IN PROGRESS MINDFUL EATING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5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POSTURE: STAND, RELAX, AND BREATHE I.E. MOUNTAIN POSE</a:t>
            </a:r>
          </a:p>
          <a:p>
            <a:r>
              <a:rPr lang="en-US" dirty="0" smtClean="0"/>
              <a:t>MINDFUL BREATHING WHILE SEATED</a:t>
            </a:r>
          </a:p>
          <a:p>
            <a:r>
              <a:rPr lang="en-US" dirty="0" smtClean="0"/>
              <a:t>BODY SCAN</a:t>
            </a:r>
          </a:p>
          <a:p>
            <a:r>
              <a:rPr lang="en-US" dirty="0" smtClean="0"/>
              <a:t>NAME THE OBJECTS IN THE ROOM</a:t>
            </a:r>
          </a:p>
          <a:p>
            <a:r>
              <a:rPr lang="en-US" dirty="0" smtClean="0"/>
              <a:t>SIGHTS &amp; SOUNDS</a:t>
            </a:r>
          </a:p>
          <a:p>
            <a:r>
              <a:rPr lang="en-US" dirty="0" smtClean="0"/>
              <a:t>STANDING STRETCHES</a:t>
            </a:r>
          </a:p>
          <a:p>
            <a:r>
              <a:rPr lang="en-US" dirty="0" smtClean="0"/>
              <a:t>MINDFUL WALKING</a:t>
            </a:r>
          </a:p>
          <a:p>
            <a:r>
              <a:rPr lang="en-US" dirty="0" smtClean="0"/>
              <a:t>AWARENESS &amp; SENSES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 Raise your  pre-meal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PRE-MEAL AWARENESS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What Am I Hungry For? Is it Food? How do I know?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If it is Food, proceed to Part 2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If it isn’t, ask yourself, What Do I Need?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67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need (besides food)?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Support</a:t>
            </a:r>
          </a:p>
          <a:p>
            <a:r>
              <a:rPr lang="en-US" dirty="0" smtClean="0"/>
              <a:t>Comfort</a:t>
            </a:r>
          </a:p>
          <a:p>
            <a:r>
              <a:rPr lang="en-US" dirty="0" smtClean="0"/>
              <a:t>Movement</a:t>
            </a:r>
          </a:p>
          <a:p>
            <a:r>
              <a:rPr lang="en-US" dirty="0" smtClean="0"/>
              <a:t>Silence</a:t>
            </a:r>
          </a:p>
          <a:p>
            <a:r>
              <a:rPr lang="en-US" dirty="0" smtClean="0"/>
              <a:t>Fun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Work</a:t>
            </a:r>
          </a:p>
          <a:p>
            <a:r>
              <a:rPr lang="en-US" dirty="0" smtClean="0"/>
              <a:t>Play </a:t>
            </a:r>
          </a:p>
          <a:p>
            <a:r>
              <a:rPr lang="en-US" dirty="0" smtClean="0"/>
              <a:t>Rest</a:t>
            </a:r>
          </a:p>
          <a:p>
            <a:r>
              <a:rPr lang="en-US" dirty="0" smtClean="0"/>
              <a:t>Romance</a:t>
            </a:r>
          </a:p>
          <a:p>
            <a:r>
              <a:rPr lang="en-US" dirty="0" smtClean="0"/>
              <a:t>Nature</a:t>
            </a:r>
          </a:p>
          <a:p>
            <a:r>
              <a:rPr lang="en-US" dirty="0" smtClean="0"/>
              <a:t>Creativity/Purpose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Engaging your senses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How many senses do you have?</a:t>
            </a:r>
          </a:p>
          <a:p>
            <a:r>
              <a:rPr lang="en-US" sz="3200" dirty="0" smtClean="0"/>
              <a:t>ANSWER: 5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Sight, smell, hearing, touch, and taste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“in progress” mindful eating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Am I sitting down?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Am I eating fast or slow?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Am I mindlessly munching or noticing each bite?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4. How Hungry Am I? on scale from 1 to 10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5. Am I multitasking or enjoying my meal?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trunk monkey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CLICK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“in progress” –breathe, scan, and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COVER: Stop, re-engage or wrap it up</a:t>
            </a:r>
          </a:p>
          <a:p>
            <a:r>
              <a:rPr lang="en-US" sz="3200" dirty="0" smtClean="0"/>
              <a:t>SCAN: Assess Food &amp; Hunger </a:t>
            </a:r>
          </a:p>
          <a:p>
            <a:r>
              <a:rPr lang="en-US" sz="3200" dirty="0" smtClean="0"/>
              <a:t>BREATHE: Chew thoroughly, savor food, slow down </a:t>
            </a:r>
            <a:endParaRPr lang="en-US" sz="3200" dirty="0"/>
          </a:p>
          <a:p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mindfulness help you professionally?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38" y="1035844"/>
            <a:ext cx="18097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0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to calm yourself in the face of stress or difficult decisions – have a calming effect on those you lead</a:t>
            </a:r>
          </a:p>
          <a:p>
            <a:r>
              <a:rPr lang="en-US" dirty="0" smtClean="0"/>
              <a:t>Understand how you perceive situations, what drives you, how you think and feel about what arises</a:t>
            </a:r>
          </a:p>
          <a:p>
            <a:r>
              <a:rPr lang="en-US" dirty="0" smtClean="0"/>
              <a:t>Ability to be in the present moment, clearly understand what you are seeing, reading, and hearing</a:t>
            </a:r>
          </a:p>
          <a:p>
            <a:r>
              <a:rPr lang="en-US" dirty="0" smtClean="0"/>
              <a:t>Ability to set in motion positive outcomes in your professional and personal life, clearly develop vision and strategies for yourself</a:t>
            </a:r>
          </a:p>
          <a:p>
            <a:r>
              <a:rPr lang="en-US" dirty="0" smtClean="0"/>
              <a:t>Ability to know that all situations are temporary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qualities developed through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EQUANIMITY: accepting things you can’t control in any given moment (also accepting related thoughts, feelings, emotions)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CONCENTRATION: distractions remain in background, see opportunities that may have been obscured, listen more strategically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CLARITY: understand what drives you &amp; you remain “mindful” of goals &amp; objectives, mission &amp; vision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PURIFICATION: clearing away of negative, habitual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 ways MINDFULNESS </a:t>
            </a:r>
            <a:r>
              <a:rPr lang="en-US" dirty="0" err="1" smtClean="0"/>
              <a:t>transformS</a:t>
            </a:r>
            <a:r>
              <a:rPr lang="en-US" dirty="0" smtClean="0"/>
              <a:t> yourself &amp; inspire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</a:t>
            </a:r>
          </a:p>
          <a:p>
            <a:r>
              <a:rPr lang="en-US" dirty="0" smtClean="0"/>
              <a:t>Aware</a:t>
            </a:r>
          </a:p>
          <a:p>
            <a:r>
              <a:rPr lang="en-US" dirty="0" smtClean="0"/>
              <a:t>Calm</a:t>
            </a:r>
          </a:p>
          <a:p>
            <a:r>
              <a:rPr lang="en-US" dirty="0" smtClean="0"/>
              <a:t>Focused</a:t>
            </a:r>
          </a:p>
          <a:p>
            <a:r>
              <a:rPr lang="en-US" dirty="0" smtClean="0"/>
              <a:t>Clear</a:t>
            </a:r>
          </a:p>
          <a:p>
            <a:r>
              <a:rPr lang="en-US" dirty="0" err="1" smtClean="0"/>
              <a:t>Equanimous</a:t>
            </a:r>
            <a:endParaRPr lang="en-US" dirty="0" smtClean="0"/>
          </a:p>
          <a:p>
            <a:r>
              <a:rPr lang="en-US" dirty="0" smtClean="0"/>
              <a:t>Positive</a:t>
            </a:r>
          </a:p>
          <a:p>
            <a:r>
              <a:rPr lang="en-US" dirty="0" smtClean="0"/>
              <a:t>Impeccable </a:t>
            </a:r>
          </a:p>
        </p:txBody>
      </p:sp>
    </p:spTree>
    <p:extLst>
      <p:ext uri="{BB962C8B-B14F-4D97-AF65-F5344CB8AC3E}">
        <p14:creationId xmlns:p14="http://schemas.microsoft.com/office/powerpoint/2010/main" val="22959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more information on mindfulness?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Insight Timer – Free App</a:t>
            </a:r>
          </a:p>
          <a:p>
            <a:r>
              <a:rPr lang="en-US" sz="4000" dirty="0" smtClean="0"/>
              <a:t>Palousemindfulness.com </a:t>
            </a:r>
          </a:p>
          <a:p>
            <a:r>
              <a:rPr lang="en-US" sz="4000" dirty="0" smtClean="0"/>
              <a:t>Mindful Magazine </a:t>
            </a:r>
          </a:p>
          <a:p>
            <a:r>
              <a:rPr lang="en-US" sz="4000" dirty="0" smtClean="0"/>
              <a:t>South Florida Center for Mindfulness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89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Mindfulness Based Stress Reduction (MBSR)</a:t>
            </a:r>
          </a:p>
          <a:p>
            <a:r>
              <a:rPr lang="en-US" dirty="0" smtClean="0"/>
              <a:t>Mindfulness Based Cognitive Therapy (MBCT)</a:t>
            </a:r>
          </a:p>
          <a:p>
            <a:r>
              <a:rPr lang="en-US" dirty="0" smtClean="0"/>
              <a:t>Mindfulness Based Resilience Training (MBRT)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37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MINDFULNESS “MUSCLE”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54" y="969653"/>
            <a:ext cx="5205658" cy="3017520"/>
          </a:xfrm>
        </p:spPr>
      </p:pic>
    </p:spTree>
    <p:extLst>
      <p:ext uri="{BB962C8B-B14F-4D97-AF65-F5344CB8AC3E}">
        <p14:creationId xmlns:p14="http://schemas.microsoft.com/office/powerpoint/2010/main" val="3372471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are in this together!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32" y="685800"/>
            <a:ext cx="3178562" cy="3614738"/>
          </a:xfrm>
        </p:spPr>
      </p:pic>
    </p:spTree>
    <p:extLst>
      <p:ext uri="{BB962C8B-B14F-4D97-AF65-F5344CB8AC3E}">
        <p14:creationId xmlns:p14="http://schemas.microsoft.com/office/powerpoint/2010/main" val="37003368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Lt. Maureen M. Themis-Fernandez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Davie police department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1230  South Nob Hill Road</a:t>
            </a:r>
          </a:p>
          <a:p>
            <a:r>
              <a:rPr lang="en-US" dirty="0" smtClean="0"/>
              <a:t>Davie, Florida 33324</a:t>
            </a:r>
          </a:p>
          <a:p>
            <a:r>
              <a:rPr lang="en-US" dirty="0">
                <a:hlinkClick r:id="rId2"/>
              </a:rPr>
              <a:t>m</a:t>
            </a:r>
            <a:r>
              <a:rPr lang="en-US" dirty="0" smtClean="0">
                <a:hlinkClick r:id="rId2"/>
              </a:rPr>
              <a:t>aureen_themis-fdez@davie-fl.gov</a:t>
            </a:r>
            <a:r>
              <a:rPr lang="en-US" dirty="0" smtClean="0"/>
              <a:t>    (954)275-2204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62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in government </a:t>
            </a:r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685800"/>
            <a:ext cx="7229476" cy="3614738"/>
          </a:xfrm>
        </p:spPr>
      </p:pic>
    </p:spTree>
    <p:extLst>
      <p:ext uri="{BB962C8B-B14F-4D97-AF65-F5344CB8AC3E}">
        <p14:creationId xmlns:p14="http://schemas.microsoft.com/office/powerpoint/2010/main" val="39164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never thought it would be 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736" y="685800"/>
            <a:ext cx="2277354" cy="3614738"/>
          </a:xfrm>
        </p:spPr>
      </p:pic>
    </p:spTree>
    <p:extLst>
      <p:ext uri="{BB962C8B-B14F-4D97-AF65-F5344CB8AC3E}">
        <p14:creationId xmlns:p14="http://schemas.microsoft.com/office/powerpoint/2010/main" val="13368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Origins of mindfulness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685800"/>
            <a:ext cx="2409825" cy="3614738"/>
          </a:xfrm>
        </p:spPr>
      </p:pic>
    </p:spTree>
    <p:extLst>
      <p:ext uri="{BB962C8B-B14F-4D97-AF65-F5344CB8AC3E}">
        <p14:creationId xmlns:p14="http://schemas.microsoft.com/office/powerpoint/2010/main" val="3868418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Origins of mindfulness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Jon </a:t>
            </a:r>
            <a:r>
              <a:rPr lang="en-US" sz="3200" dirty="0" err="1" smtClean="0"/>
              <a:t>Kabat</a:t>
            </a:r>
            <a:r>
              <a:rPr lang="en-US" sz="3200" dirty="0" smtClean="0"/>
              <a:t>-Zinn – 1979 – University of Massachusetts Medical School 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UCLA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Jupiter Medical Center, Palm Beach County Florida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University of Miami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Mindfulness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Schools</a:t>
            </a:r>
          </a:p>
          <a:p>
            <a:r>
              <a:rPr lang="en-US" sz="3200" dirty="0" smtClean="0"/>
              <a:t>Legal Arena “Mindful Law”</a:t>
            </a:r>
          </a:p>
          <a:p>
            <a:r>
              <a:rPr lang="en-US" sz="3200" dirty="0" smtClean="0"/>
              <a:t>Sports Arena: Seattle Seahawks, Miami Heat</a:t>
            </a:r>
          </a:p>
          <a:p>
            <a:r>
              <a:rPr lang="en-US" sz="3200" dirty="0" smtClean="0"/>
              <a:t>Military for PTSD</a:t>
            </a:r>
          </a:p>
          <a:p>
            <a:r>
              <a:rPr lang="en-US" sz="3200" dirty="0" smtClean="0"/>
              <a:t>Indian &amp; British Parliaments</a:t>
            </a:r>
          </a:p>
          <a:p>
            <a:r>
              <a:rPr lang="en-US" sz="3200" dirty="0" smtClean="0"/>
              <a:t>Fortune 500 Companies</a:t>
            </a:r>
          </a:p>
          <a:p>
            <a:r>
              <a:rPr lang="en-US" sz="3200" dirty="0" smtClean="0"/>
              <a:t>Mindful Magazine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76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845" y="1743609"/>
            <a:ext cx="520192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61010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1099</Words>
  <Application>Microsoft Office PowerPoint</Application>
  <PresentationFormat>Widescreen</PresentationFormat>
  <Paragraphs>199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Century Gothic</vt:lpstr>
      <vt:lpstr>Wingdings 3</vt:lpstr>
      <vt:lpstr>Slice</vt:lpstr>
      <vt:lpstr>Tactical mindfulness</vt:lpstr>
      <vt:lpstr>PowerPoint Presentation</vt:lpstr>
      <vt:lpstr>Classic trunk monkey</vt:lpstr>
      <vt:lpstr>Mindfulness in government </vt:lpstr>
      <vt:lpstr>I never thought it would be me!</vt:lpstr>
      <vt:lpstr>Origins of mindfulness </vt:lpstr>
      <vt:lpstr>Origins of mindfulness</vt:lpstr>
      <vt:lpstr>Mindfulness now</vt:lpstr>
      <vt:lpstr>PowerPoint Presentation</vt:lpstr>
      <vt:lpstr>Mental &amp; physical Health benefits of mindfulness</vt:lpstr>
      <vt:lpstr>mental &amp; physical benefits </vt:lpstr>
      <vt:lpstr>Organizational &amp; professional benefits</vt:lpstr>
      <vt:lpstr>Organizational &amp; professional benefits</vt:lpstr>
      <vt:lpstr>Mindfulness &amp; team training </vt:lpstr>
      <vt:lpstr>MINDFULNESS &amp; TEAM TRAINING </vt:lpstr>
      <vt:lpstr>What is mindfulness? </vt:lpstr>
      <vt:lpstr>Key facts about mindfulness</vt:lpstr>
      <vt:lpstr>Abcs of mindfulness</vt:lpstr>
      <vt:lpstr>Awareness components </vt:lpstr>
      <vt:lpstr>aware</vt:lpstr>
      <vt:lpstr>Mindful tactics </vt:lpstr>
      <vt:lpstr>Mindful eating</vt:lpstr>
      <vt:lpstr>GENERAL FACTS ABOUT MODERN EATING &amp; mindfulness</vt:lpstr>
      <vt:lpstr>Mindful eating tactics </vt:lpstr>
      <vt:lpstr>Part 1: Raise your  pre-meal awareness</vt:lpstr>
      <vt:lpstr>PRE-MEAL AWARENESS CHECKLIST</vt:lpstr>
      <vt:lpstr>What do I need (besides food)?</vt:lpstr>
      <vt:lpstr>Part 2: Engaging your senses  </vt:lpstr>
      <vt:lpstr>Part 3: “in progress” mindful eating </vt:lpstr>
      <vt:lpstr>Part 3: “in progress” –breathe, scan, and cover</vt:lpstr>
      <vt:lpstr>How can mindfulness help you professionally?</vt:lpstr>
      <vt:lpstr>PROFESSIONAL MINDFULNESS</vt:lpstr>
      <vt:lpstr>Key qualities developed through mindfulness</vt:lpstr>
      <vt:lpstr>8 ways MINDFULNESS transformS yourself &amp; inspire others</vt:lpstr>
      <vt:lpstr>Where can I get more information on mindfulness?</vt:lpstr>
      <vt:lpstr>Formal training </vt:lpstr>
      <vt:lpstr>MINDFULNESS “MUSCLE”</vt:lpstr>
      <vt:lpstr>we are in this together!</vt:lpstr>
      <vt:lpstr>Lt. Maureen M. Themis-Fernandez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Tactical mindfulness</dc:title>
  <dc:creator>Maureen Themis-Fdez</dc:creator>
  <cp:lastModifiedBy>Jean Baptiste, Clearvens</cp:lastModifiedBy>
  <cp:revision>11</cp:revision>
  <cp:lastPrinted>2017-09-20T23:44:40Z</cp:lastPrinted>
  <dcterms:created xsi:type="dcterms:W3CDTF">2017-09-20T22:22:40Z</dcterms:created>
  <dcterms:modified xsi:type="dcterms:W3CDTF">2017-09-29T16:42:56Z</dcterms:modified>
</cp:coreProperties>
</file>