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85" r:id="rId3"/>
    <p:sldId id="312" r:id="rId4"/>
    <p:sldId id="313" r:id="rId5"/>
    <p:sldId id="286" r:id="rId6"/>
    <p:sldId id="287" r:id="rId7"/>
    <p:sldId id="314" r:id="rId8"/>
    <p:sldId id="319" r:id="rId9"/>
    <p:sldId id="288" r:id="rId10"/>
    <p:sldId id="311" r:id="rId11"/>
    <p:sldId id="289" r:id="rId12"/>
    <p:sldId id="318" r:id="rId13"/>
    <p:sldId id="291" r:id="rId14"/>
    <p:sldId id="292" r:id="rId15"/>
    <p:sldId id="296" r:id="rId16"/>
    <p:sldId id="297" r:id="rId17"/>
    <p:sldId id="298" r:id="rId18"/>
    <p:sldId id="299" r:id="rId19"/>
    <p:sldId id="293" r:id="rId20"/>
    <p:sldId id="294" r:id="rId21"/>
    <p:sldId id="300" r:id="rId22"/>
    <p:sldId id="301" r:id="rId23"/>
    <p:sldId id="302" r:id="rId24"/>
    <p:sldId id="303" r:id="rId25"/>
    <p:sldId id="304" r:id="rId26"/>
    <p:sldId id="295" r:id="rId27"/>
    <p:sldId id="327" r:id="rId28"/>
    <p:sldId id="328" r:id="rId29"/>
    <p:sldId id="329" r:id="rId30"/>
    <p:sldId id="330" r:id="rId31"/>
    <p:sldId id="331" r:id="rId32"/>
    <p:sldId id="306" r:id="rId33"/>
    <p:sldId id="332" r:id="rId34"/>
    <p:sldId id="308" r:id="rId35"/>
    <p:sldId id="32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712" autoAdjust="0"/>
  </p:normalViewPr>
  <p:slideViewPr>
    <p:cSldViewPr>
      <p:cViewPr varScale="1">
        <p:scale>
          <a:sx n="62" d="100"/>
          <a:sy n="62" d="100"/>
        </p:scale>
        <p:origin x="158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rinaj\Desktop\Code\VACATION%20RENTAL\October%20VR%20Present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rinaj\Desktop\Code\VACATION%20RENTAL\October%20VR%20Present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FY 22 ENFORCEMENT OF UNREGISTERED PROPERTIES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3B-4D0A-BD81-8499F4D630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3B-4D0A-BD81-8499F4D6302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03B-4D0A-BD81-8499F4D630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Sheet1!$R$3:$R$5</c:f>
              <c:strCache>
                <c:ptCount val="3"/>
                <c:pt idx="0">
                  <c:v>Ceased Operations</c:v>
                </c:pt>
                <c:pt idx="1">
                  <c:v>Registered with City</c:v>
                </c:pt>
                <c:pt idx="2">
                  <c:v>Liens Imposed-no compliance</c:v>
                </c:pt>
              </c:strCache>
            </c:strRef>
          </c:cat>
          <c:val>
            <c:numRef>
              <c:f>Sheet1!$S$3:$S$5</c:f>
              <c:numCache>
                <c:formatCode>General</c:formatCode>
                <c:ptCount val="3"/>
                <c:pt idx="0">
                  <c:v>244</c:v>
                </c:pt>
                <c:pt idx="1">
                  <c:v>114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03B-4D0A-BD81-8499F4D6302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985880285716161"/>
          <c:y val="0.38981387009874102"/>
          <c:w val="0.2994245200665559"/>
          <c:h val="0.315638591135664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FY22 Registered Vacation Rental Enforcement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Sheet1!$A$3:$A$10</c:f>
              <c:strCache>
                <c:ptCount val="8"/>
                <c:pt idx="0">
                  <c:v>Trash Carts</c:v>
                </c:pt>
                <c:pt idx="1">
                  <c:v>Advertisement Violations</c:v>
                </c:pt>
                <c:pt idx="2">
                  <c:v>Pool Violation</c:v>
                </c:pt>
                <c:pt idx="3">
                  <c:v>Exceeding Gathering Occupancy</c:v>
                </c:pt>
                <c:pt idx="4">
                  <c:v>Noise</c:v>
                </c:pt>
                <c:pt idx="5">
                  <c:v>Parking</c:v>
                </c:pt>
                <c:pt idx="6">
                  <c:v>Operating With an Expired Certificate</c:v>
                </c:pt>
                <c:pt idx="7">
                  <c:v>Suspensions</c:v>
                </c:pt>
              </c:strCache>
            </c:strRef>
          </c:cat>
          <c:val>
            <c:numRef>
              <c:f>Sheet1!$B$3:$B$10</c:f>
              <c:numCache>
                <c:formatCode>General</c:formatCode>
                <c:ptCount val="8"/>
                <c:pt idx="0">
                  <c:v>34</c:v>
                </c:pt>
                <c:pt idx="1">
                  <c:v>33</c:v>
                </c:pt>
                <c:pt idx="2">
                  <c:v>1</c:v>
                </c:pt>
                <c:pt idx="3">
                  <c:v>8</c:v>
                </c:pt>
                <c:pt idx="4">
                  <c:v>7</c:v>
                </c:pt>
                <c:pt idx="5">
                  <c:v>6</c:v>
                </c:pt>
                <c:pt idx="6">
                  <c:v>63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75-4EC7-A867-ED766A076F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892760288"/>
        <c:axId val="1892749888"/>
      </c:barChart>
      <c:catAx>
        <c:axId val="1892760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2749888"/>
        <c:crosses val="autoZero"/>
        <c:auto val="1"/>
        <c:lblAlgn val="ctr"/>
        <c:lblOffset val="100"/>
        <c:noMultiLvlLbl val="0"/>
      </c:catAx>
      <c:valAx>
        <c:axId val="189274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276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52886-8263-41DB-AED8-2AF0D8CC8E6B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7DB5-5E6F-484A-86E6-D3CE87B5FA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54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CC40F-E098-4FAA-B802-0939E3B88FA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831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CC40F-E098-4FAA-B802-0939E3B88FA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831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CC40F-E098-4FAA-B802-0939E3B88FA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831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CC40F-E098-4FAA-B802-0939E3B88FA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831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519E-0CA4-49E1-885B-7C74CFABB81F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6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C882-F57B-4CEC-B771-68ED32916DA1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FB3EF-6685-45A7-9E48-05749B8401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0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B663-07A0-48BA-A693-EE40FB5A3014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FB3EF-6685-45A7-9E48-05749B8401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80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C826-5E5D-4374-87D0-E346B89B3A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00076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10BB-F8C0-463F-BA25-E700302A7A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157694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9EFA-069F-4781-90AD-ACC7F5444B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8122-B6AA-4DE3-8E30-B6B170299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89541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471C-3BAC-4DFA-9B68-328578D13D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8122-B6AA-4DE3-8E30-B6B170299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16228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3961-CCBA-45D7-81D6-70C9EFAF9D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8122-B6AA-4DE3-8E30-B6B170299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30060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9E3B-0B64-468F-8158-FBCD7CAD0D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8122-B6AA-4DE3-8E30-B6B170299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65976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58E6-8DED-4630-8109-97FEFB1CA4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8122-B6AA-4DE3-8E30-B6B170299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90189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F0E6-2D0D-484B-81FE-FA578AB40D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8122-B6AA-4DE3-8E30-B6B170299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61752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31DC-CC35-4699-8238-E71CF9A6DEF7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065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471-EFBE-4B02-B504-158CE95F57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8122-B6AA-4DE3-8E30-B6B170299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38360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BA5E-6EC7-4579-B604-3A1CC48F98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8122-B6AA-4DE3-8E30-B6B170299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086589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8D0A-CB83-48FF-87AE-837536668D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8122-B6AA-4DE3-8E30-B6B170299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7499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4984-B8EB-4133-996F-6C00698FE0A9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25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1D1D-6A4F-423D-9053-FD36468604FC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64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47E9-9159-478C-B836-5A9E1E0F4D82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971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066-F902-4D80-9B3F-AC03C1F0AFD2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FB3EF-6685-45A7-9E48-05749B8401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0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E0FB-8FAB-4D1E-9A1B-B4F7E622A7CF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FB3EF-6685-45A7-9E48-05749B8401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32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77BC-5E66-4638-9999-031B03ABF43B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FB3EF-6685-45A7-9E48-05749B8401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79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4F1F-1A36-4670-92B0-27C569EE3A53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FB3EF-6685-45A7-9E48-05749B8401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110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C2F60-39A5-4874-84F6-8BEBCBFEEFFF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7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7CAE3-6704-4F07-B0C2-EFD282FCA6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D8122-B6AA-4DE3-8E30-B6B170299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9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ortlauderdale.gov/vacationrental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hyperlink" Target="http://www.fortlauderdale.gov/vacationrenta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aca-prod.accela.com/FTL/Default.asp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tmp"/><Relationship Id="rId4" Type="http://schemas.openxmlformats.org/officeDocument/2006/relationships/hyperlink" Target="http://www.fortlauderdale.gov/vacationrenta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tmp"/><Relationship Id="rId4" Type="http://schemas.openxmlformats.org/officeDocument/2006/relationships/hyperlink" Target="mailto:vacationrental@fortlauderdale.gov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B:\Job Data\4848 Code Community Enhancement &amp; Compliance Division Powerpoint Template\4848 Code PP Templat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1" y="0"/>
            <a:ext cx="9177131" cy="145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:\Job Data\4848 Code Community Enhancement &amp; Compliance Division Powerpoint Template\4848 Code PP Template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5900"/>
            <a:ext cx="9144000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189417"/>
            <a:ext cx="4038600" cy="111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5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CITY OF FORT LAUDERDALE</a:t>
            </a:r>
          </a:p>
          <a:p>
            <a:pPr>
              <a:lnSpc>
                <a:spcPts val="2800"/>
              </a:lnSpc>
            </a:pPr>
            <a:r>
              <a:rPr lang="en-US" sz="32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Development Services Department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B:\Job Data\Logos\C\New Circle City Logo\City Logo Gold Circle_seal only_96dp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5570" y="189417"/>
            <a:ext cx="40386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sz="2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Community Enhancement &amp; Compliance Division 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Vacation Rental Registration and Enforcement Program</a:t>
            </a:r>
          </a:p>
        </p:txBody>
      </p:sp>
    </p:spTree>
    <p:extLst>
      <p:ext uri="{BB962C8B-B14F-4D97-AF65-F5344CB8AC3E}">
        <p14:creationId xmlns:p14="http://schemas.microsoft.com/office/powerpoint/2010/main" val="179618086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89417"/>
            <a:ext cx="4038600" cy="111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5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CITY OF FORT LAUDERDALE</a:t>
            </a:r>
          </a:p>
          <a:p>
            <a:pPr>
              <a:lnSpc>
                <a:spcPts val="2800"/>
              </a:lnSpc>
            </a:pPr>
            <a:r>
              <a:rPr lang="en-US" sz="32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Department of</a:t>
            </a:r>
          </a:p>
          <a:p>
            <a:pPr>
              <a:lnSpc>
                <a:spcPts val="2800"/>
              </a:lnSpc>
            </a:pPr>
            <a:r>
              <a:rPr lang="en-US" sz="32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Sustainable Development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5570" y="189417"/>
            <a:ext cx="40386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sz="2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Community Enhancement &amp; Compliance Division 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0634" y="1343163"/>
            <a:ext cx="8229600" cy="1143000"/>
          </a:xfrm>
        </p:spPr>
        <p:txBody>
          <a:bodyPr/>
          <a:lstStyle/>
          <a:p>
            <a:r>
              <a:rPr lang="en-US" b="1" dirty="0">
                <a:latin typeface="Century Gothic" pitchFamily="34" charset="0"/>
              </a:rPr>
              <a:t>Program Staff 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latin typeface="Century Gothic" pitchFamily="34" charset="0"/>
              </a:rPr>
              <a:t>(1) Administrative Supervisor</a:t>
            </a:r>
          </a:p>
          <a:p>
            <a:pPr lvl="1"/>
            <a:r>
              <a:rPr lang="en-US" dirty="0">
                <a:latin typeface="Century Gothic" pitchFamily="34" charset="0"/>
              </a:rPr>
              <a:t>(2) Administrative Assistants</a:t>
            </a:r>
          </a:p>
          <a:p>
            <a:pPr lvl="2"/>
            <a:r>
              <a:rPr lang="en-US" dirty="0">
                <a:latin typeface="Century Gothic" pitchFamily="34" charset="0"/>
              </a:rPr>
              <a:t>Registration/Application Processing</a:t>
            </a:r>
          </a:p>
          <a:p>
            <a:pPr lvl="2"/>
            <a:r>
              <a:rPr lang="en-US" dirty="0">
                <a:latin typeface="Century Gothic" pitchFamily="34" charset="0"/>
              </a:rPr>
              <a:t>Notifications for Enforcement</a:t>
            </a:r>
          </a:p>
          <a:p>
            <a:pPr lvl="1"/>
            <a:r>
              <a:rPr lang="en-US" dirty="0">
                <a:latin typeface="Century Gothic" pitchFamily="34" charset="0"/>
              </a:rPr>
              <a:t>(3) Code Compliance Officers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4D67E3-CD23-641B-EABF-2DAA6C935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4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3370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89417"/>
            <a:ext cx="4038600" cy="111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5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CITY OF FORT LAUDERDALE</a:t>
            </a:r>
          </a:p>
          <a:p>
            <a:pPr>
              <a:lnSpc>
                <a:spcPts val="2800"/>
              </a:lnSpc>
            </a:pPr>
            <a:r>
              <a:rPr lang="en-US" sz="32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Department of</a:t>
            </a:r>
          </a:p>
          <a:p>
            <a:pPr>
              <a:lnSpc>
                <a:spcPts val="2800"/>
              </a:lnSpc>
            </a:pPr>
            <a:r>
              <a:rPr lang="en-US" sz="32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Sustainable Development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5570" y="189417"/>
            <a:ext cx="40386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sz="2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Community Enhancement &amp; Compliance Division 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19370" y="1180017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>
                <a:latin typeface="Century Gothic" pitchFamily="34" charset="0"/>
              </a:rPr>
              <a:t>Website Essentials</a:t>
            </a:r>
            <a:br>
              <a:rPr lang="en-US" b="1" dirty="0">
                <a:latin typeface="Century Gothic" pitchFamily="34" charset="0"/>
              </a:rPr>
            </a:br>
            <a:r>
              <a:rPr lang="en-US" sz="2200" b="1" dirty="0">
                <a:latin typeface="Century Gothic" pitchFamily="34" charset="0"/>
                <a:hlinkClick r:id="rId2"/>
              </a:rPr>
              <a:t>www.fortlauderdale.gov/vacationrental</a:t>
            </a:r>
            <a:r>
              <a:rPr lang="en-US" sz="2200" b="1" dirty="0">
                <a:latin typeface="Century Gothic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90DC9F-DF16-C50B-CAA9-10A4567F6A46}"/>
              </a:ext>
            </a:extLst>
          </p:cNvPr>
          <p:cNvSpPr txBox="1"/>
          <p:nvPr/>
        </p:nvSpPr>
        <p:spPr>
          <a:xfrm>
            <a:off x="757030" y="2650042"/>
            <a:ext cx="7467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Definition of Vacation Rentals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Steps for Registration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Document Checklist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Include Visuals for Inspections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Registered Properties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Unregistered Properties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Instructions for Reporting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BBEF6D-E2F5-0CE0-6C1E-D569E5737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545"/>
            <a:ext cx="9144000" cy="14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0734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89417"/>
            <a:ext cx="4038600" cy="111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5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CITY OF FORT LAUDERDALE</a:t>
            </a:r>
          </a:p>
          <a:p>
            <a:pPr>
              <a:lnSpc>
                <a:spcPts val="2800"/>
              </a:lnSpc>
            </a:pPr>
            <a:r>
              <a:rPr lang="en-US" sz="32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Department of</a:t>
            </a:r>
          </a:p>
          <a:p>
            <a:pPr>
              <a:lnSpc>
                <a:spcPts val="2800"/>
              </a:lnSpc>
            </a:pPr>
            <a:r>
              <a:rPr lang="en-US" sz="32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Sustainable Development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5570" y="189417"/>
            <a:ext cx="40386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sz="2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Community Enhancement &amp; Compliance Division 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651794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>
                <a:latin typeface="Century Gothic" pitchFamily="34" charset="0"/>
              </a:rPr>
              <a:t>Registration Process</a:t>
            </a:r>
            <a:br>
              <a:rPr lang="en-US" b="1" dirty="0">
                <a:latin typeface="Century Gothic" pitchFamily="34" charset="0"/>
              </a:rPr>
            </a:br>
            <a:r>
              <a:rPr lang="en-US" sz="2200" b="1" dirty="0">
                <a:latin typeface="Century Gothic" pitchFamily="34" charset="0"/>
                <a:hlinkClick r:id="rId2"/>
              </a:rPr>
              <a:t>www.fortlauderdale.gov/vacationrental</a:t>
            </a:r>
            <a:r>
              <a:rPr lang="en-US" sz="2200" b="1" dirty="0">
                <a:latin typeface="Century Gothic" pitchFamily="34" charset="0"/>
              </a:rPr>
              <a:t> </a:t>
            </a:r>
          </a:p>
        </p:txBody>
      </p:sp>
      <p:pic>
        <p:nvPicPr>
          <p:cNvPr id="8" name="Picture 7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02E0AC8A-7821-4639-8B66-B18683446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6" y="3505200"/>
            <a:ext cx="9126224" cy="18766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5B63D5-4465-2F83-EB88-5095BAD68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888" y="0"/>
            <a:ext cx="9152888" cy="14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4723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89417"/>
            <a:ext cx="4038600" cy="111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5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CITY OF FORT LAUDERDALE</a:t>
            </a:r>
          </a:p>
          <a:p>
            <a:pPr>
              <a:lnSpc>
                <a:spcPts val="2800"/>
              </a:lnSpc>
            </a:pPr>
            <a:r>
              <a:rPr lang="en-US" sz="32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Department of</a:t>
            </a:r>
          </a:p>
          <a:p>
            <a:pPr>
              <a:lnSpc>
                <a:spcPts val="2800"/>
              </a:lnSpc>
            </a:pPr>
            <a:r>
              <a:rPr lang="en-US" sz="32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Sustainable Development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5570" y="189417"/>
            <a:ext cx="40386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sz="2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Community Enhancement &amp; Compliance Division 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725312"/>
              </p:ext>
            </p:extLst>
          </p:nvPr>
        </p:nvGraphicFramePr>
        <p:xfrm>
          <a:off x="2286000" y="2286000"/>
          <a:ext cx="5181600" cy="423327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entury Gothic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entury Gothic" pitchFamily="34" charset="0"/>
                        </a:rPr>
                        <a:t>Florida Agency</a:t>
                      </a:r>
                    </a:p>
                    <a:p>
                      <a:pPr algn="ctr"/>
                      <a:endParaRPr lang="en-US" sz="18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itchFamily="34" charset="0"/>
                        </a:rPr>
                        <a:t>Document Type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0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itchFamily="34" charset="0"/>
                        </a:rPr>
                        <a:t>Department of Business and Professional Regulations (DBPR)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itchFamily="34" charset="0"/>
                        </a:rPr>
                        <a:t>License for Transient Public Lodging Establishment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9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itchFamily="34" charset="0"/>
                        </a:rPr>
                        <a:t>Department of Revenue (DOR)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itchFamily="34" charset="0"/>
                        </a:rPr>
                        <a:t>Sales Tax Collection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9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itchFamily="34" charset="0"/>
                        </a:rPr>
                        <a:t>Broward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itchFamily="34" charset="0"/>
                        </a:rPr>
                        <a:t>Business</a:t>
                      </a:r>
                      <a:r>
                        <a:rPr lang="en-US" sz="1400" baseline="0" dirty="0">
                          <a:latin typeface="Century Gothic" pitchFamily="34" charset="0"/>
                        </a:rPr>
                        <a:t> Tax Receipt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59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itchFamily="34" charset="0"/>
                        </a:rPr>
                        <a:t>Broward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itchFamily="34" charset="0"/>
                        </a:rPr>
                        <a:t>Tourist Development Tax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40634" y="1219200"/>
            <a:ext cx="8229600" cy="1143000"/>
          </a:xfrm>
        </p:spPr>
        <p:txBody>
          <a:bodyPr/>
          <a:lstStyle/>
          <a:p>
            <a:r>
              <a:rPr lang="en-US" b="1" dirty="0">
                <a:latin typeface="Century Gothic" pitchFamily="34" charset="0"/>
              </a:rPr>
              <a:t>State and County Licensing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2F0E52-DF23-2981-E54B-BC5E7FDA5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66" y="-4527"/>
            <a:ext cx="9160566" cy="14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0392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 b="1" dirty="0">
                <a:latin typeface="Century Gothic" pitchFamily="34" charset="0"/>
              </a:rPr>
              <a:t>DBPR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1217AE4F-0A19-4BA6-BF13-C3602333D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917" y="2286000"/>
            <a:ext cx="5668166" cy="41820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102813-B463-2FD2-D257-F5CAC6002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4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2004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2414" y="1219200"/>
            <a:ext cx="8229600" cy="1143000"/>
          </a:xfrm>
        </p:spPr>
        <p:txBody>
          <a:bodyPr/>
          <a:lstStyle/>
          <a:p>
            <a:r>
              <a:rPr lang="en-US" b="1" dirty="0">
                <a:latin typeface="Century Gothic" pitchFamily="34" charset="0"/>
              </a:rPr>
              <a:t>DOR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6DE1D37-1F71-43D6-8C8C-028A2C4B2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590800"/>
            <a:ext cx="8458200" cy="25244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506E06-3CF5-9863-49B3-BCA86FC8C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4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359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entury Gothic" pitchFamily="34" charset="0"/>
              </a:rPr>
              <a:t>Broward County Business Tax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8BB05B4-FE23-4EF5-8791-83F1DAF97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2452"/>
            <a:ext cx="9144000" cy="40386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22AF1D-3736-F59B-3835-F189918AE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4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2148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en-US" b="1" dirty="0">
                <a:latin typeface="Century Gothic" pitchFamily="34" charset="0"/>
              </a:rPr>
              <a:t>Broward County Tourist Tax</a:t>
            </a: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0F6875B-E9C0-4CD1-BE8D-7B195C62C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86" y="2667000"/>
            <a:ext cx="9144000" cy="34545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4CA90A-3563-6F82-71EC-3748F5B39954}"/>
              </a:ext>
            </a:extLst>
          </p:cNvPr>
          <p:cNvSpPr txBox="1"/>
          <p:nvPr/>
        </p:nvSpPr>
        <p:spPr>
          <a:xfrm>
            <a:off x="4805570" y="189417"/>
            <a:ext cx="40386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sz="2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Community Enhancement &amp; Compliance Division 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F6B0E2-D90D-A91F-00E3-F7C75EC64501}"/>
              </a:ext>
            </a:extLst>
          </p:cNvPr>
          <p:cNvSpPr txBox="1"/>
          <p:nvPr/>
        </p:nvSpPr>
        <p:spPr>
          <a:xfrm>
            <a:off x="1219200" y="189417"/>
            <a:ext cx="4038600" cy="111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5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CITY OF FORT LAUDERDALE</a:t>
            </a:r>
          </a:p>
          <a:p>
            <a:pPr>
              <a:lnSpc>
                <a:spcPts val="2800"/>
              </a:lnSpc>
            </a:pPr>
            <a:r>
              <a:rPr lang="en-US" sz="32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Development Services Department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556B25-D3D6-0738-844B-2921497E2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4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31334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B:\Job Data\4848 Code Community Enhancement &amp; Compliance Division Powerpoint Template\4848 Code PP Templat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1" y="0"/>
            <a:ext cx="9177131" cy="145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189417"/>
            <a:ext cx="4038600" cy="111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5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CITY OF FORT LAUDERDALE</a:t>
            </a:r>
          </a:p>
          <a:p>
            <a:pPr>
              <a:lnSpc>
                <a:spcPts val="2800"/>
              </a:lnSpc>
            </a:pPr>
            <a:r>
              <a:rPr lang="en-US" sz="32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Development Services Department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B:\Job Data\Logos\C\New Circle City Logo\City Logo Gold Circle_seal only_96dp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5570" y="189417"/>
            <a:ext cx="40386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sz="2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Community Enhancement &amp; Compliance Division 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40634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entury Gothic" pitchFamily="34" charset="0"/>
              </a:rPr>
              <a:t>City of Fort Lauderdale Licensing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8600" y="2209800"/>
            <a:ext cx="7543800" cy="372268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1. Complete Application via </a:t>
            </a:r>
            <a:r>
              <a:rPr lang="en-US" sz="1800" dirty="0">
                <a:hlinkClick r:id="rId4"/>
              </a:rPr>
              <a:t>LauderBuild</a:t>
            </a:r>
            <a:r>
              <a:rPr lang="en-US" sz="1600" dirty="0">
                <a:hlinkClick r:id="rId4"/>
              </a:rPr>
              <a:t> </a:t>
            </a:r>
            <a:endParaRPr lang="en-US" sz="1600" dirty="0"/>
          </a:p>
          <a:p>
            <a:pPr marL="0" indent="0">
              <a:buNone/>
            </a:pPr>
            <a:r>
              <a:rPr lang="en-US" sz="1800" dirty="0"/>
              <a:t>2. Administrative Review</a:t>
            </a:r>
          </a:p>
          <a:p>
            <a:pPr marL="0" indent="0">
              <a:buNone/>
            </a:pPr>
            <a:r>
              <a:rPr lang="en-US" sz="1800" dirty="0"/>
              <a:t>3. Payment Made</a:t>
            </a:r>
          </a:p>
          <a:p>
            <a:pPr marL="0" indent="0">
              <a:buNone/>
            </a:pPr>
            <a:r>
              <a:rPr lang="en-US" sz="1800" dirty="0"/>
              <a:t>4. Referral for Inspection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78886007"/>
              </p:ext>
            </p:extLst>
          </p:nvPr>
        </p:nvGraphicFramePr>
        <p:xfrm>
          <a:off x="3429000" y="2590800"/>
          <a:ext cx="5169243" cy="398525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00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Fee</a:t>
                      </a:r>
                      <a:r>
                        <a:rPr lang="en-US" sz="1400" baseline="0" dirty="0"/>
                        <a:t> 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Fee</a:t>
                      </a:r>
                      <a:r>
                        <a:rPr lang="en-US" sz="1400" baseline="0" dirty="0"/>
                        <a:t> Amount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659">
                <a:tc>
                  <a:txBody>
                    <a:bodyPr/>
                    <a:lstStyle/>
                    <a:p>
                      <a:r>
                        <a:rPr lang="en-US" sz="1200" dirty="0"/>
                        <a:t>Initial Registration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$350.00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659">
                <a:tc>
                  <a:txBody>
                    <a:bodyPr/>
                    <a:lstStyle/>
                    <a:p>
                      <a:r>
                        <a:rPr lang="en-US" sz="1200" dirty="0"/>
                        <a:t>Non-Owner</a:t>
                      </a:r>
                      <a:r>
                        <a:rPr lang="en-US" sz="1200" baseline="0" dirty="0"/>
                        <a:t> Occupied Renewal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$160.00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659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Owner Occupied Vacation Rental Renewal Registration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$80.00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65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/>
                        <a:t>Safety Inspection, Re-Inspection and No-Show Inspection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/>
                        <a:t>$75.00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65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/>
                        <a:t>Late Registration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/>
                        <a:t>$75.00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65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/>
                        <a:t>Transfer Rental Agent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/>
                        <a:t>$35.00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83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/>
                        <a:t>Business Tax License Fee (Prorated: October 1st - March 31st)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/>
                        <a:t>$157.50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65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/>
                        <a:t>Business Tax License Fee (Prorated: April 1st - June 30th)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/>
                        <a:t>$78.75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83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/>
                        <a:t>Business Tax License Fee (Prorated: July 1st - September 30th)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/>
                        <a:t>$236.25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55396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B:\Job Data\4848 Code Community Enhancement &amp; Compliance Division Powerpoint Template\4848 Code PP Templat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1" y="0"/>
            <a:ext cx="9177131" cy="145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189417"/>
            <a:ext cx="4038600" cy="111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5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CITY OF FORT LAUDERDALE</a:t>
            </a:r>
          </a:p>
          <a:p>
            <a:pPr>
              <a:lnSpc>
                <a:spcPts val="2800"/>
              </a:lnSpc>
            </a:pPr>
            <a:r>
              <a:rPr lang="en-US" sz="32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Development Services Department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B:\Job Data\Logos\C\New Circle City Logo\City Logo Gold Circle_seal only_96dp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5570" y="189417"/>
            <a:ext cx="40386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sz="2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Community Enhancement &amp; Compliance Division 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1648835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>
                <a:latin typeface="Century Gothic" pitchFamily="34" charset="0"/>
              </a:rPr>
              <a:t>Inspections Standards</a:t>
            </a:r>
            <a:br>
              <a:rPr lang="en-US" b="1" dirty="0">
                <a:latin typeface="Century Gothic" pitchFamily="34" charset="0"/>
              </a:rPr>
            </a:br>
            <a:r>
              <a:rPr lang="en-US" sz="2200" b="1" dirty="0">
                <a:latin typeface="Century Gothic" pitchFamily="34" charset="0"/>
                <a:hlinkClick r:id="rId4"/>
              </a:rPr>
              <a:t>www.fortlauderdale.gov/vacationrental</a:t>
            </a:r>
            <a:r>
              <a:rPr lang="en-US" sz="2200" b="1" dirty="0">
                <a:latin typeface="Century Gothic" pitchFamily="34" charset="0"/>
              </a:rPr>
              <a:t> </a:t>
            </a:r>
          </a:p>
        </p:txBody>
      </p:sp>
      <p:pic>
        <p:nvPicPr>
          <p:cNvPr id="8" name="Picture 7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5CF7531-036B-4D7B-B074-9C068E12A6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4513"/>
            <a:ext cx="9126224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586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89417"/>
            <a:ext cx="4038600" cy="111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5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CITY OF FORT LAUDERDALE</a:t>
            </a:r>
          </a:p>
          <a:p>
            <a:pPr>
              <a:lnSpc>
                <a:spcPts val="2800"/>
              </a:lnSpc>
            </a:pPr>
            <a:r>
              <a:rPr lang="en-US" sz="32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Department of</a:t>
            </a:r>
          </a:p>
          <a:p>
            <a:pPr>
              <a:lnSpc>
                <a:spcPts val="2800"/>
              </a:lnSpc>
            </a:pPr>
            <a:r>
              <a:rPr lang="en-US" sz="32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Sustainable Development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5570" y="189417"/>
            <a:ext cx="40386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sz="2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Community Enhancement &amp; Compliance Division 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308891"/>
            <a:ext cx="8136834" cy="977109"/>
          </a:xfrm>
        </p:spPr>
        <p:txBody>
          <a:bodyPr/>
          <a:lstStyle/>
          <a:p>
            <a:r>
              <a:rPr lang="en-US" b="1" dirty="0">
                <a:latin typeface="Century Gothic" pitchFamily="34" charset="0"/>
              </a:rPr>
              <a:t>Porshia’s Background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0634" y="2286000"/>
            <a:ext cx="8229600" cy="3382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latin typeface="Century Gothic" pitchFamily="34" charset="0"/>
              </a:rPr>
              <a:t>Paralegal U.S. Army</a:t>
            </a:r>
          </a:p>
          <a:p>
            <a:pPr>
              <a:buFont typeface="Wingdings" pitchFamily="2" charset="2"/>
              <a:buChar char="Ø"/>
            </a:pPr>
            <a:endParaRPr lang="en-US" dirty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Century Gothic" pitchFamily="34" charset="0"/>
              </a:rPr>
              <a:t>Vacation Rental Program Administrator/Guru from 2015 thru 2019</a:t>
            </a:r>
          </a:p>
          <a:p>
            <a:pPr>
              <a:buFont typeface="Wingdings" pitchFamily="2" charset="2"/>
              <a:buChar char="Ø"/>
            </a:pPr>
            <a:endParaRPr lang="en-US" dirty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Century Gothic" pitchFamily="34" charset="0"/>
              </a:rPr>
              <a:t>Personal Vacation Rental Experiences</a:t>
            </a:r>
          </a:p>
          <a:p>
            <a:pPr>
              <a:buFont typeface="Wingdings" pitchFamily="2" charset="2"/>
              <a:buChar char="Ø"/>
            </a:pPr>
            <a:endParaRPr lang="en-US" dirty="0">
              <a:latin typeface="Century Gothic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B81776-598C-BFCF-5C74-7AD2D5E38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66" y="0"/>
            <a:ext cx="9160566" cy="14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0072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B:\Job Data\4848 Code Community Enhancement &amp; Compliance Division Powerpoint Template\4848 Code PP Templat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1" y="0"/>
            <a:ext cx="9177131" cy="145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189417"/>
            <a:ext cx="4038600" cy="111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5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CITY OF FORT LAUDERDALE</a:t>
            </a:r>
          </a:p>
          <a:p>
            <a:pPr>
              <a:lnSpc>
                <a:spcPts val="2800"/>
              </a:lnSpc>
            </a:pPr>
            <a:r>
              <a:rPr lang="en-US" sz="32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Development Services Department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B:\Job Data\Logos\C\New Circle City Logo\City Logo Gold Circle_seal only_96dp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5570" y="189417"/>
            <a:ext cx="40386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sz="2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Community Enhancement &amp; Compliance Division 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87017" y="1430586"/>
            <a:ext cx="8136834" cy="948090"/>
          </a:xfrm>
        </p:spPr>
        <p:txBody>
          <a:bodyPr/>
          <a:lstStyle/>
          <a:p>
            <a:r>
              <a:rPr lang="en-US" b="1" dirty="0"/>
              <a:t>Exterior Inspection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>
          <a:xfrm>
            <a:off x="381000" y="2514600"/>
            <a:ext cx="4114800" cy="36115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>
                <a:latin typeface="Century Gothic" pitchFamily="34" charset="0"/>
              </a:rPr>
              <a:t>Landscaping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Century Gothic" pitchFamily="34" charset="0"/>
              </a:rPr>
              <a:t>House Numbers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Century Gothic" pitchFamily="34" charset="0"/>
              </a:rPr>
              <a:t>Outdoor Storage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Century Gothic" pitchFamily="34" charset="0"/>
              </a:rPr>
              <a:t>Paint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Century Gothic" pitchFamily="34" charset="0"/>
              </a:rPr>
              <a:t>Clean Roof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Century Gothic" pitchFamily="34" charset="0"/>
              </a:rPr>
              <a:t>Right-of-Way Obstructions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Century Gothic" pitchFamily="34" charset="0"/>
              </a:rPr>
              <a:t>Trip Hazards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Century Gothic" pitchFamily="34" charset="0"/>
              </a:rPr>
              <a:t>Window Screens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435" y="2743200"/>
            <a:ext cx="4828094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926905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B:\Job Data\4848 Code Community Enhancement &amp; Compliance Division Powerpoint Template\4848 Code PP Templat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1" y="0"/>
            <a:ext cx="9177131" cy="145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189417"/>
            <a:ext cx="4038600" cy="111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5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CITY OF FORT LAUDERDALE</a:t>
            </a:r>
          </a:p>
          <a:p>
            <a:pPr>
              <a:lnSpc>
                <a:spcPts val="2800"/>
              </a:lnSpc>
            </a:pPr>
            <a:r>
              <a:rPr lang="en-US" sz="32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Development Services Department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B:\Job Data\Logos\C\New Circle City Logo\City Logo Gold Circle_seal only_96dp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5570" y="189417"/>
            <a:ext cx="40386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sz="2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Community Enhancement &amp; Compliance Division 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40634" y="1066800"/>
            <a:ext cx="8229600" cy="1143000"/>
          </a:xfrm>
        </p:spPr>
        <p:txBody>
          <a:bodyPr/>
          <a:lstStyle/>
          <a:p>
            <a:r>
              <a:rPr lang="en-US" b="1" dirty="0">
                <a:latin typeface="Century Gothic" pitchFamily="34" charset="0"/>
              </a:rPr>
              <a:t>Document Folder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38600" cy="39163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>
                <a:latin typeface="Century Gothic" pitchFamily="34" charset="0"/>
              </a:rPr>
              <a:t>Copy of Vacation Rental Ordinance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Century Gothic" pitchFamily="34" charset="0"/>
              </a:rPr>
              <a:t>Trash and Recycling Times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Century Gothic" pitchFamily="34" charset="0"/>
              </a:rPr>
              <a:t>Location of Nearest Hospital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Century Gothic" pitchFamily="34" charset="0"/>
              </a:rPr>
              <a:t>Non-Emergency Police Number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Century Gothic" pitchFamily="34" charset="0"/>
              </a:rPr>
              <a:t>Sketch of Parking Spaces “No On Street Parking”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Century Gothic" pitchFamily="34" charset="0"/>
              </a:rPr>
              <a:t>Sea Turtle Lighting Notice, if applicable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795" y="2819400"/>
            <a:ext cx="3860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926905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B:\Job Data\4848 Code Community Enhancement &amp; Compliance Division Powerpoint Template\4848 Code PP Templat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1" y="0"/>
            <a:ext cx="9177131" cy="145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189417"/>
            <a:ext cx="4038600" cy="111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5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CITY OF FORT LAUDERDALE</a:t>
            </a:r>
          </a:p>
          <a:p>
            <a:pPr>
              <a:lnSpc>
                <a:spcPts val="2800"/>
              </a:lnSpc>
            </a:pPr>
            <a:r>
              <a:rPr lang="en-US" sz="32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Development Services Department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B:\Job Data\Logos\C\New Circle City Logo\City Logo Gold Circle_seal only_96dp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5570" y="189417"/>
            <a:ext cx="40386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sz="2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Community Enhancement &amp; Compliance Division 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87017" y="1430586"/>
            <a:ext cx="8136834" cy="948090"/>
          </a:xfrm>
        </p:spPr>
        <p:txBody>
          <a:bodyPr/>
          <a:lstStyle/>
          <a:p>
            <a:r>
              <a:rPr lang="en-US" b="1" dirty="0"/>
              <a:t>Interior Inspection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>
          <a:xfrm>
            <a:off x="454466" y="2590800"/>
            <a:ext cx="4876800" cy="3581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>
                <a:latin typeface="Century Gothic" pitchFamily="34" charset="0"/>
              </a:rPr>
              <a:t>Evacuation Map Posted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latin typeface="Century Gothic" pitchFamily="34" charset="0"/>
              </a:rPr>
              <a:t>County and State Licenses Posted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latin typeface="Century Gothic" pitchFamily="34" charset="0"/>
              </a:rPr>
              <a:t>Landline Phone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latin typeface="Century Gothic" pitchFamily="34" charset="0"/>
              </a:rPr>
              <a:t>Fire Extinguisher Class 2-A:10-B:C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latin typeface="Century Gothic" pitchFamily="34" charset="0"/>
              </a:rPr>
              <a:t>Hardwired and Interconnected Smoke Alarms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latin typeface="Century Gothic" pitchFamily="34" charset="0"/>
              </a:rPr>
              <a:t>Carbon Monoxide Detectors (Fossil Fuel Appliances)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latin typeface="Century Gothic" pitchFamily="34" charset="0"/>
              </a:rPr>
              <a:t>Work Without Permits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514600"/>
            <a:ext cx="1605170" cy="151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4801"/>
            <a:ext cx="2430859" cy="2185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0"/>
            <a:ext cx="1524000" cy="150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784989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B:\Job Data\4848 Code Community Enhancement &amp; Compliance Division Powerpoint Template\4848 Code PP Templat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1" y="0"/>
            <a:ext cx="9177131" cy="145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189417"/>
            <a:ext cx="4038600" cy="111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5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CITY OF FORT LAUDERDALE</a:t>
            </a:r>
          </a:p>
          <a:p>
            <a:pPr>
              <a:lnSpc>
                <a:spcPts val="2800"/>
              </a:lnSpc>
            </a:pPr>
            <a:r>
              <a:rPr lang="en-US" sz="32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Development Services Department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B:\Job Data\Logos\C\New Circle City Logo\City Logo Gold Circle_seal only_96dp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5570" y="189417"/>
            <a:ext cx="40386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sz="2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Community Enhancement &amp; Compliance Division 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87017" y="1430586"/>
            <a:ext cx="8136834" cy="948090"/>
          </a:xfrm>
        </p:spPr>
        <p:txBody>
          <a:bodyPr/>
          <a:lstStyle/>
          <a:p>
            <a:r>
              <a:rPr lang="en-US" b="1" dirty="0"/>
              <a:t>Swimming </a:t>
            </a:r>
            <a:r>
              <a:rPr lang="en-US" b="1" dirty="0">
                <a:latin typeface="Century Gothic" pitchFamily="34" charset="0"/>
              </a:rPr>
              <a:t>Pools</a:t>
            </a:r>
            <a:r>
              <a:rPr lang="en-US" b="1" dirty="0"/>
              <a:t>, Spas, Hot Tubs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>
          <a:xfrm>
            <a:off x="381000" y="2514600"/>
            <a:ext cx="4114800" cy="36115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entury Gothic" pitchFamily="34" charset="0"/>
              </a:rPr>
              <a:t>Option 1: </a:t>
            </a:r>
            <a:r>
              <a:rPr lang="en-US" dirty="0">
                <a:latin typeface="Century Gothic" pitchFamily="34" charset="0"/>
              </a:rPr>
              <a:t>Alarms required on all windows and doors leading to the pool </a:t>
            </a:r>
            <a:r>
              <a:rPr lang="en-US" b="1" u="sng" dirty="0">
                <a:latin typeface="Century Gothic" pitchFamily="34" charset="0"/>
              </a:rPr>
              <a:t>and</a:t>
            </a:r>
            <a:r>
              <a:rPr lang="en-US" dirty="0">
                <a:latin typeface="Century Gothic" pitchFamily="34" charset="0"/>
              </a:rPr>
              <a:t> a self-latching and self-closing fence is required around the property. </a:t>
            </a:r>
          </a:p>
          <a:p>
            <a:pPr marL="0" indent="0">
              <a:buNone/>
            </a:pPr>
            <a:endParaRPr lang="en-US" dirty="0">
              <a:latin typeface="Century Gothic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entury Gothic" pitchFamily="34" charset="0"/>
              </a:rPr>
              <a:t>Option 2: </a:t>
            </a:r>
            <a:r>
              <a:rPr lang="en-US" dirty="0">
                <a:latin typeface="Century Gothic" pitchFamily="34" charset="0"/>
              </a:rPr>
              <a:t>Child Barrier Removable Fence (No Alarms or perimeter fence Required).</a:t>
            </a:r>
          </a:p>
          <a:p>
            <a:pPr marL="0" indent="0">
              <a:buNone/>
            </a:pPr>
            <a:endParaRPr lang="en-US" b="1" dirty="0">
              <a:latin typeface="Century Gothic" pitchFamily="34" charset="0"/>
            </a:endParaRPr>
          </a:p>
          <a:p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86000"/>
            <a:ext cx="200380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" t="15213" r="6235" b="24995"/>
          <a:stretch/>
        </p:blipFill>
        <p:spPr bwMode="auto">
          <a:xfrm>
            <a:off x="4953000" y="4436288"/>
            <a:ext cx="3117985" cy="196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6" r="1293"/>
          <a:stretch/>
        </p:blipFill>
        <p:spPr bwMode="auto">
          <a:xfrm>
            <a:off x="4805569" y="2261286"/>
            <a:ext cx="1660429" cy="200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775115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BC10B68A-2172-4271-91B8-83E6C988B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7" y="0"/>
            <a:ext cx="8851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03200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B:\Job Data\4848 Code Community Enhancement &amp; Compliance Division Powerpoint Template\4848 Code PP Templat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1" y="0"/>
            <a:ext cx="9177131" cy="145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189417"/>
            <a:ext cx="4038600" cy="111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5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CITY OF FORT LAUDERDALE</a:t>
            </a:r>
          </a:p>
          <a:p>
            <a:pPr>
              <a:lnSpc>
                <a:spcPts val="2800"/>
              </a:lnSpc>
            </a:pPr>
            <a:r>
              <a:rPr lang="en-US" sz="32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Development Services Department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B:\Job Data\Logos\C\New Circle City Logo\City Logo Gold Circle_seal only_96dp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5570" y="189417"/>
            <a:ext cx="40386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sz="2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Community Enhancement &amp; Compliance Division 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654175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>
                <a:latin typeface="Century Gothic" pitchFamily="34" charset="0"/>
              </a:rPr>
              <a:t>Enforcement</a:t>
            </a:r>
            <a:br>
              <a:rPr lang="en-US" b="1" dirty="0">
                <a:latin typeface="Century Gothic" pitchFamily="34" charset="0"/>
              </a:rPr>
            </a:br>
            <a:r>
              <a:rPr lang="en-US" sz="2200" b="1" dirty="0">
                <a:latin typeface="Century Gothic" pitchFamily="34" charset="0"/>
                <a:hlinkClick r:id="rId4"/>
              </a:rPr>
              <a:t>vacationrental@fortlauderdale.gov</a:t>
            </a:r>
            <a:r>
              <a:rPr lang="en-US" sz="2200" b="1" dirty="0">
                <a:latin typeface="Century Gothic" pitchFamily="34" charset="0"/>
              </a:rPr>
              <a:t> </a:t>
            </a:r>
          </a:p>
        </p:txBody>
      </p:sp>
      <p:pic>
        <p:nvPicPr>
          <p:cNvPr id="8" name="Picture 7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A47A0EAA-85E2-43D8-9AB6-8BAC1D653C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8313"/>
            <a:ext cx="9126224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53892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B:\Job Data\4848 Code Community Enhancement &amp; Compliance Division Powerpoint Template\4848 Code PP Templat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1" y="0"/>
            <a:ext cx="9177131" cy="145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189417"/>
            <a:ext cx="4038600" cy="111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5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CITY OF FORT LAUDERDALE</a:t>
            </a:r>
          </a:p>
          <a:p>
            <a:pPr>
              <a:lnSpc>
                <a:spcPts val="2800"/>
              </a:lnSpc>
            </a:pPr>
            <a:r>
              <a:rPr lang="en-US" sz="32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Development Services Department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B:\Job Data\Logos\C\New Circle City Logo\City Logo Gold Circle_seal only_96dp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5570" y="189417"/>
            <a:ext cx="40386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sz="2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Community Enhancement &amp; Compliance Division 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163D0B-5EBF-51E1-9BC0-FE167E0E46E2}"/>
              </a:ext>
            </a:extLst>
          </p:cNvPr>
          <p:cNvSpPr txBox="1"/>
          <p:nvPr/>
        </p:nvSpPr>
        <p:spPr>
          <a:xfrm>
            <a:off x="838200" y="3124200"/>
            <a:ext cx="746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Operating Without a Certificate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Noise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Parking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Trash Carts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Exceeding Maximum Occupancy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Operating With an Expired Certificate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EC70A0E-6302-1FE9-443B-6B8F4E277CD7}"/>
              </a:ext>
            </a:extLst>
          </p:cNvPr>
          <p:cNvSpPr txBox="1">
            <a:spLocks/>
          </p:cNvSpPr>
          <p:nvPr/>
        </p:nvSpPr>
        <p:spPr>
          <a:xfrm>
            <a:off x="440634" y="151460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latin typeface="Century Gothic" pitchFamily="34" charset="0"/>
              </a:rPr>
              <a:t>Enforcement Overview</a:t>
            </a:r>
            <a:br>
              <a:rPr lang="en-US" sz="4000" b="1">
                <a:latin typeface="Century Gothic" pitchFamily="34" charset="0"/>
              </a:rPr>
            </a:br>
            <a:r>
              <a:rPr lang="en-US" sz="4000" b="1">
                <a:latin typeface="Century Gothic" pitchFamily="34" charset="0"/>
              </a:rPr>
              <a:t>Common Violations</a:t>
            </a:r>
            <a:endParaRPr lang="en-US" sz="4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90471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B:\Job Data\4848 Code Community Enhancement &amp; Compliance Division Powerpoint Template\4848 Code PP Templat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1" y="0"/>
            <a:ext cx="9177131" cy="145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189417"/>
            <a:ext cx="4038600" cy="111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5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CITY OF FORT LAUDERDALE</a:t>
            </a:r>
          </a:p>
          <a:p>
            <a:pPr>
              <a:lnSpc>
                <a:spcPts val="2800"/>
              </a:lnSpc>
            </a:pPr>
            <a:r>
              <a:rPr lang="en-US" sz="32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Development Services Department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B:\Job Data\Logos\C\New Circle City Logo\City Logo Gold Circle_seal only_96dp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5570" y="189417"/>
            <a:ext cx="40386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sz="2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Community Enhancement &amp; Compliance Division 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6793FC3-6A53-6702-52E7-27F869C69C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4396319"/>
              </p:ext>
            </p:extLst>
          </p:nvPr>
        </p:nvGraphicFramePr>
        <p:xfrm>
          <a:off x="1000227" y="1572635"/>
          <a:ext cx="7110413" cy="4141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439E29D-324F-E2DB-1E4C-0894015535F6}"/>
              </a:ext>
            </a:extLst>
          </p:cNvPr>
          <p:cNvSpPr txBox="1"/>
          <p:nvPr/>
        </p:nvSpPr>
        <p:spPr>
          <a:xfrm>
            <a:off x="190500" y="5505271"/>
            <a:ext cx="6358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367 - total unregistered properties</a:t>
            </a:r>
          </a:p>
          <a:p>
            <a:r>
              <a:rPr lang="en-US" dirty="0"/>
              <a:t>244 - ceased operating</a:t>
            </a:r>
          </a:p>
          <a:p>
            <a:r>
              <a:rPr lang="en-US" dirty="0"/>
              <a:t>114 - registered with the City</a:t>
            </a:r>
          </a:p>
          <a:p>
            <a:r>
              <a:rPr lang="en-US" dirty="0"/>
              <a:t>9  out of compliance (6 liened in past 90 days)</a:t>
            </a:r>
          </a:p>
        </p:txBody>
      </p:sp>
    </p:spTree>
    <p:extLst>
      <p:ext uri="{BB962C8B-B14F-4D97-AF65-F5344CB8AC3E}">
        <p14:creationId xmlns:p14="http://schemas.microsoft.com/office/powerpoint/2010/main" val="2151827184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B:\Job Data\4848 Code Community Enhancement &amp; Compliance Division Powerpoint Template\4848 Code PP Templat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1" y="0"/>
            <a:ext cx="9177131" cy="145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189417"/>
            <a:ext cx="4038600" cy="111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5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CITY OF FORT LAUDERDALE</a:t>
            </a:r>
          </a:p>
          <a:p>
            <a:pPr>
              <a:lnSpc>
                <a:spcPts val="2800"/>
              </a:lnSpc>
            </a:pPr>
            <a:r>
              <a:rPr lang="en-US" sz="32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Development Services Department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B:\Job Data\Logos\C\New Circle City Logo\City Logo Gold Circle_seal only_96dp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5570" y="189417"/>
            <a:ext cx="40386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sz="2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Community Enhancement &amp; Compliance Division 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FBF0E63-F54C-9143-F43F-9B2A91E9CB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0259354"/>
              </p:ext>
            </p:extLst>
          </p:nvPr>
        </p:nvGraphicFramePr>
        <p:xfrm>
          <a:off x="732909" y="1459418"/>
          <a:ext cx="7678182" cy="4692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99ECF0A-9772-9E55-BB11-14A7F5313E22}"/>
              </a:ext>
            </a:extLst>
          </p:cNvPr>
          <p:cNvSpPr txBox="1"/>
          <p:nvPr/>
        </p:nvSpPr>
        <p:spPr>
          <a:xfrm>
            <a:off x="76200" y="6027003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FY22 – 1,662 registered vacation rentals</a:t>
            </a:r>
          </a:p>
          <a:p>
            <a:r>
              <a:rPr lang="en-US" sz="1600" dirty="0"/>
              <a:t>156 – verified violations</a:t>
            </a:r>
          </a:p>
          <a:p>
            <a:r>
              <a:rPr lang="en-US" sz="1600" dirty="0"/>
              <a:t>.09%</a:t>
            </a:r>
          </a:p>
        </p:txBody>
      </p:sp>
    </p:spTree>
    <p:extLst>
      <p:ext uri="{BB962C8B-B14F-4D97-AF65-F5344CB8AC3E}">
        <p14:creationId xmlns:p14="http://schemas.microsoft.com/office/powerpoint/2010/main" val="4497742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B:\Job Data\4848 Code Community Enhancement &amp; Compliance Division Powerpoint Template\4848 Code PP Templat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1" y="0"/>
            <a:ext cx="9177131" cy="145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189417"/>
            <a:ext cx="4038600" cy="111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5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CITY OF FORT LAUDERDALE</a:t>
            </a:r>
          </a:p>
          <a:p>
            <a:pPr>
              <a:lnSpc>
                <a:spcPts val="2800"/>
              </a:lnSpc>
            </a:pPr>
            <a:r>
              <a:rPr lang="en-US" sz="32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Development Services Department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B:\Job Data\Logos\C\New Circle City Logo\City Logo Gold Circle_seal only_96dp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5570" y="189417"/>
            <a:ext cx="40386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sz="2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Community Enhancement &amp; Compliance Division 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2E1CE6-2223-E88F-F857-9E793BD75461}"/>
              </a:ext>
            </a:extLst>
          </p:cNvPr>
          <p:cNvSpPr txBox="1"/>
          <p:nvPr/>
        </p:nvSpPr>
        <p:spPr>
          <a:xfrm>
            <a:off x="285750" y="1546874"/>
            <a:ext cx="8572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u="none" strike="noStrike" baseline="0" dirty="0">
                <a:latin typeface="Century Gothic" panose="020B0502020202020204" pitchFamily="34" charset="0"/>
              </a:rPr>
              <a:t>How to File Vacation Rental Complaints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2EEB29-9912-BB36-72DA-D422D9D3703D}"/>
              </a:ext>
            </a:extLst>
          </p:cNvPr>
          <p:cNvSpPr txBox="1"/>
          <p:nvPr/>
        </p:nvSpPr>
        <p:spPr>
          <a:xfrm>
            <a:off x="285750" y="2466285"/>
            <a:ext cx="8572500" cy="388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Contact Community Enhancement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Contacting Responsible Party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24/7 Customer Service Line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Citizen Complaint Portal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Support from hosting platforms (Airbnb, VRBO)</a:t>
            </a:r>
          </a:p>
        </p:txBody>
      </p:sp>
    </p:spTree>
    <p:extLst>
      <p:ext uri="{BB962C8B-B14F-4D97-AF65-F5344CB8AC3E}">
        <p14:creationId xmlns:p14="http://schemas.microsoft.com/office/powerpoint/2010/main" val="178878403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89417"/>
            <a:ext cx="4038600" cy="111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5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CITY OF FORT LAUDERDALE</a:t>
            </a:r>
          </a:p>
          <a:p>
            <a:pPr>
              <a:lnSpc>
                <a:spcPts val="2800"/>
              </a:lnSpc>
            </a:pPr>
            <a:r>
              <a:rPr lang="en-US" sz="32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Department of</a:t>
            </a:r>
          </a:p>
          <a:p>
            <a:pPr>
              <a:lnSpc>
                <a:spcPts val="2800"/>
              </a:lnSpc>
            </a:pPr>
            <a:r>
              <a:rPr lang="en-US" sz="32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Sustainable Development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5570" y="189417"/>
            <a:ext cx="40386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sz="2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Community Enhancement &amp; Compliance Division 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308891"/>
            <a:ext cx="8136834" cy="977109"/>
          </a:xfrm>
        </p:spPr>
        <p:txBody>
          <a:bodyPr/>
          <a:lstStyle/>
          <a:p>
            <a:r>
              <a:rPr lang="en-US" b="1" dirty="0">
                <a:latin typeface="Century Gothic" pitchFamily="34" charset="0"/>
              </a:rPr>
              <a:t>Katrina’s Background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7017" y="2573235"/>
            <a:ext cx="8229600" cy="3382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latin typeface="Century Gothic" pitchFamily="34" charset="0"/>
              </a:rPr>
              <a:t>Certified Enforcement Professional</a:t>
            </a:r>
          </a:p>
          <a:p>
            <a:pPr>
              <a:buFont typeface="Wingdings" pitchFamily="2" charset="2"/>
              <a:buChar char="Ø"/>
            </a:pPr>
            <a:endParaRPr lang="en-US" dirty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Century Gothic" pitchFamily="34" charset="0"/>
              </a:rPr>
              <a:t>Former Vacation Rental Code Enforcement Officer</a:t>
            </a:r>
          </a:p>
          <a:p>
            <a:pPr>
              <a:buFont typeface="Wingdings" pitchFamily="2" charset="2"/>
              <a:buChar char="Ø"/>
            </a:pPr>
            <a:endParaRPr lang="en-US" dirty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Century Gothic" pitchFamily="34" charset="0"/>
              </a:rPr>
              <a:t>The “NEO” of Vacation Rentals in Fort Lauderdale</a:t>
            </a:r>
          </a:p>
          <a:p>
            <a:pPr>
              <a:buFont typeface="Wingdings" pitchFamily="2" charset="2"/>
              <a:buChar char="Ø"/>
            </a:pPr>
            <a:endParaRPr lang="en-US" dirty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latin typeface="Century Gothic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787C88-9C3C-A3CC-8E11-F235CB7B2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66" y="0"/>
            <a:ext cx="9160566" cy="14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43183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B:\Job Data\4848 Code Community Enhancement &amp; Compliance Division Powerpoint Template\4848 Code PP Templat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1" y="0"/>
            <a:ext cx="9177131" cy="145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189417"/>
            <a:ext cx="4038600" cy="111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5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CITY OF FORT LAUDERDALE</a:t>
            </a:r>
          </a:p>
          <a:p>
            <a:pPr>
              <a:lnSpc>
                <a:spcPts val="2800"/>
              </a:lnSpc>
            </a:pPr>
            <a:r>
              <a:rPr lang="en-US" sz="32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Development Services Department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B:\Job Data\Logos\C\New Circle City Logo\City Logo Gold Circle_seal only_96dp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5570" y="189417"/>
            <a:ext cx="40386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sz="2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Community Enhancement &amp; Compliance Division 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C9327-C019-6700-D100-62FE3D0C4488}"/>
              </a:ext>
            </a:extLst>
          </p:cNvPr>
          <p:cNvSpPr txBox="1"/>
          <p:nvPr/>
        </p:nvSpPr>
        <p:spPr>
          <a:xfrm>
            <a:off x="447675" y="1422108"/>
            <a:ext cx="8248650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100" b="0" i="0" u="none" strike="noStrike" baseline="0" dirty="0">
              <a:latin typeface="Century Gothic" panose="020B0502020202020204" pitchFamily="34" charset="0"/>
            </a:endParaRPr>
          </a:p>
          <a:p>
            <a:pPr algn="ctr"/>
            <a:r>
              <a:rPr lang="en-US" sz="3600" b="0" i="0" u="none" strike="noStrike" baseline="0" dirty="0">
                <a:latin typeface="Century Gothic" panose="020B0502020202020204" pitchFamily="34" charset="0"/>
              </a:rPr>
              <a:t> </a:t>
            </a:r>
            <a:r>
              <a:rPr lang="en-US" sz="3000" b="1" i="0" u="none" strike="noStrike" baseline="0" dirty="0">
                <a:latin typeface="Century Gothic" panose="020B0502020202020204" pitchFamily="34" charset="0"/>
              </a:rPr>
              <a:t>Collaboration with the Police Department</a:t>
            </a:r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D68105-F761-05B3-568D-28253D1F8761}"/>
              </a:ext>
            </a:extLst>
          </p:cNvPr>
          <p:cNvSpPr txBox="1"/>
          <p:nvPr/>
        </p:nvSpPr>
        <p:spPr>
          <a:xfrm>
            <a:off x="169171" y="2593024"/>
            <a:ext cx="8772525" cy="3242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Explain Vacation Rental Regulations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Provide Written Guidelines/Expectations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Request Bodycam Footage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Request Written Statement of Findings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Share Community Feedback</a:t>
            </a:r>
          </a:p>
        </p:txBody>
      </p:sp>
    </p:spTree>
    <p:extLst>
      <p:ext uri="{BB962C8B-B14F-4D97-AF65-F5344CB8AC3E}">
        <p14:creationId xmlns:p14="http://schemas.microsoft.com/office/powerpoint/2010/main" val="86844366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enefits of Digital Technology in Business">
            <a:extLst>
              <a:ext uri="{FF2B5EF4-FFF2-40B4-BE49-F238E27FC236}">
                <a16:creationId xmlns:a16="http://schemas.microsoft.com/office/drawing/2014/main" id="{1354AE27-5ACF-4B6B-4AD2-3484EFA26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71" y="2362200"/>
            <a:ext cx="7324725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:\Job Data\4848 Code Community Enhancement &amp; Compliance Division Powerpoint Template\4848 Code PP Template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1" y="0"/>
            <a:ext cx="9177131" cy="145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189417"/>
            <a:ext cx="4038600" cy="111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5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CITY OF FORT LAUDERDALE</a:t>
            </a:r>
          </a:p>
          <a:p>
            <a:pPr>
              <a:lnSpc>
                <a:spcPts val="2800"/>
              </a:lnSpc>
            </a:pPr>
            <a:r>
              <a:rPr lang="en-US" sz="32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Development Services Department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B:\Job Data\Logos\C\New Circle City Logo\City Logo Gold Circle_seal only_96dp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5570" y="189417"/>
            <a:ext cx="40386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sz="2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Community Enhancement &amp; Compliance Division 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19370" y="13716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>
                <a:latin typeface="Century Gothic" pitchFamily="34" charset="0"/>
              </a:rPr>
              <a:t>Technology – Monitoring</a:t>
            </a:r>
            <a:endParaRPr lang="en-US" sz="2200" b="1" dirty="0">
              <a:highlight>
                <a:srgbClr val="FFFF00"/>
              </a:highligh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041041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B:\Job Data\4848 Code Community Enhancement &amp; Compliance Division Powerpoint Template\4848 Code PP Templat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1" y="-89947"/>
            <a:ext cx="9177131" cy="145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189417"/>
            <a:ext cx="4038600" cy="111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5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CITY OF FORT LAUDERDALE</a:t>
            </a:r>
          </a:p>
          <a:p>
            <a:pPr>
              <a:lnSpc>
                <a:spcPts val="2800"/>
              </a:lnSpc>
            </a:pPr>
            <a:r>
              <a:rPr lang="en-US" sz="32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Development Services Department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B:\Job Data\Logos\C\New Circle City Logo\City Logo Gold Circle_seal only_96dp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5570" y="189417"/>
            <a:ext cx="40386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sz="2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Community Enhancement &amp; Compliance Division 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0D0F85E-420F-81DE-733A-E3095CA6C91D}"/>
              </a:ext>
            </a:extLst>
          </p:cNvPr>
          <p:cNvSpPr txBox="1">
            <a:spLocks/>
          </p:cNvSpPr>
          <p:nvPr/>
        </p:nvSpPr>
        <p:spPr>
          <a:xfrm>
            <a:off x="531812" y="145590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1"/>
                </a:solidFill>
              </a:rPr>
              <a:t>Monitoring Companies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71E17F3-5208-F66B-36D8-44E6296CF0B1}"/>
              </a:ext>
            </a:extLst>
          </p:cNvPr>
          <p:cNvSpPr txBox="1">
            <a:spLocks/>
          </p:cNvSpPr>
          <p:nvPr/>
        </p:nvSpPr>
        <p:spPr>
          <a:xfrm>
            <a:off x="4953000" y="1470478"/>
            <a:ext cx="4041775" cy="63976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/>
              <a:t>Scope of Contract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915A7601-FAB9-B470-5753-F488125C64A0}"/>
              </a:ext>
            </a:extLst>
          </p:cNvPr>
          <p:cNvSpPr txBox="1">
            <a:spLocks/>
          </p:cNvSpPr>
          <p:nvPr/>
        </p:nvSpPr>
        <p:spPr>
          <a:xfrm>
            <a:off x="381912" y="2362201"/>
            <a:ext cx="4115476" cy="37639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000" dirty="0" err="1"/>
              <a:t>Harmari</a:t>
            </a:r>
            <a:r>
              <a:rPr lang="en-US" sz="2000" dirty="0"/>
              <a:t> (LTAS Technologies)</a:t>
            </a:r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Host  Compliance (Granicus)</a:t>
            </a:r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STR Helper</a:t>
            </a:r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STR Monitor</a:t>
            </a:r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Lodging Revs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87924DF3-EFD2-F7BB-10A5-A86379B1AED3}"/>
              </a:ext>
            </a:extLst>
          </p:cNvPr>
          <p:cNvSpPr txBox="1">
            <a:spLocks/>
          </p:cNvSpPr>
          <p:nvPr/>
        </p:nvSpPr>
        <p:spPr>
          <a:xfrm>
            <a:off x="4647288" y="2174875"/>
            <a:ext cx="4114800" cy="4493708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US" sz="4900" dirty="0">
                <a:latin typeface="+mj-lt"/>
              </a:rPr>
              <a:t>Provide a list of all registered and unregistered short term vacation rentals address within the City of Fort Lauderdale's jurisdiction.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4900" dirty="0">
              <a:latin typeface="+mj-lt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4900" dirty="0">
                <a:latin typeface="+mj-lt"/>
              </a:rPr>
              <a:t>Ongoing monitoring of the short-term rentals.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4900" dirty="0">
              <a:latin typeface="+mj-lt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4900" dirty="0">
                <a:latin typeface="+mj-lt"/>
              </a:rPr>
              <a:t>Weekly reports and dashboards.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4900" dirty="0">
              <a:latin typeface="+mj-lt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4900" dirty="0">
                <a:latin typeface="+mj-lt"/>
              </a:rPr>
              <a:t>Documentation of Information used to establish property is a vacation rental.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4900" dirty="0">
              <a:latin typeface="+mj-lt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4900" dirty="0">
                <a:latin typeface="+mj-lt"/>
              </a:rPr>
              <a:t>Send annual notices.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4900" dirty="0">
              <a:latin typeface="+mj-lt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4900" dirty="0">
                <a:latin typeface="+mj-lt"/>
              </a:rPr>
              <a:t>Accuracy guarantee.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4900" dirty="0">
              <a:latin typeface="+mj-lt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4900" dirty="0">
                <a:latin typeface="+mj-lt"/>
              </a:rPr>
              <a:t>24/7 Customer Service Call Center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529085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B:\Job Data\4848 Code Community Enhancement &amp; Compliance Division Powerpoint Template\4848 Code PP Templat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1" y="0"/>
            <a:ext cx="9177131" cy="145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189417"/>
            <a:ext cx="4038600" cy="111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5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CITY OF FORT LAUDERDALE</a:t>
            </a:r>
          </a:p>
          <a:p>
            <a:pPr>
              <a:lnSpc>
                <a:spcPts val="2800"/>
              </a:lnSpc>
            </a:pPr>
            <a:r>
              <a:rPr lang="en-US" sz="32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Development Services Department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B:\Job Data\Logos\C\New Circle City Logo\City Logo Gold Circle_seal only_96dp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5570" y="189417"/>
            <a:ext cx="40386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sz="2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Community Enhancement &amp; Compliance Division 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2255837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/>
              <a:t>Define the Problem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Understand the State’s pre-emption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Registration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Enforcement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 Staff Resources</a:t>
            </a:r>
          </a:p>
          <a:p>
            <a:pPr marL="0" indent="0">
              <a:buNone/>
            </a:pPr>
            <a:endParaRPr lang="en-US" sz="1600" dirty="0"/>
          </a:p>
          <a:p>
            <a:pPr marL="342900" lvl="1" indent="-342900">
              <a:buFont typeface="Wingdings" pitchFamily="2" charset="2"/>
              <a:buChar char="Ø"/>
            </a:pPr>
            <a:r>
              <a:rPr lang="en-US" sz="1600" dirty="0"/>
              <a:t>Create an Online Community for Resources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Registration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Enforcement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Filing a Complaint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Procedures</a:t>
            </a:r>
          </a:p>
          <a:p>
            <a:pPr lvl="1">
              <a:buFontTx/>
              <a:buChar char="-"/>
            </a:pPr>
            <a:endParaRPr lang="en-US" sz="1200" dirty="0"/>
          </a:p>
          <a:p>
            <a:pPr marL="0" lvl="1">
              <a:buFont typeface="Wingdings" pitchFamily="2" charset="2"/>
              <a:buChar char="Ø"/>
            </a:pPr>
            <a:r>
              <a:rPr lang="en-US" sz="1600" dirty="0"/>
              <a:t>Know Your Resources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Technology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Police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Industry</a:t>
            </a:r>
            <a:br>
              <a:rPr lang="en-US" sz="1200" dirty="0"/>
            </a:br>
            <a:r>
              <a:rPr lang="en-US" sz="1200" dirty="0"/>
              <a:t>	</a:t>
            </a:r>
          </a:p>
          <a:p>
            <a:pPr marL="0" lvl="1">
              <a:buFont typeface="Wingdings" pitchFamily="2" charset="2"/>
              <a:buChar char="Ø"/>
            </a:pPr>
            <a:r>
              <a:rPr lang="en-US" sz="1600" dirty="0"/>
              <a:t>Practical Enforcement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Evolve Based on Community Feedback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Prioritize Enforcement (i.e. registered rentals or unregistered rentals)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Use Civil Citations or Other Standard Enforcement Form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Implement Best Practices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Create a plan for your after-hours response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34BAC-2267-DD77-249E-D77CB0C30DF7}"/>
              </a:ext>
            </a:extLst>
          </p:cNvPr>
          <p:cNvSpPr txBox="1"/>
          <p:nvPr/>
        </p:nvSpPr>
        <p:spPr>
          <a:xfrm>
            <a:off x="690770" y="1459418"/>
            <a:ext cx="8229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entury Gothic" pitchFamily="34" charset="0"/>
              </a:rPr>
              <a:t>SUGGESTED BEST PRACTICES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69240801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B:\Job Data\4848 Code Community Enhancement &amp; Compliance Division Powerpoint Template\4848 Code PP Templat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1" y="0"/>
            <a:ext cx="9177131" cy="145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189417"/>
            <a:ext cx="4038600" cy="111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5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CITY OF FORT LAUDERDALE</a:t>
            </a:r>
          </a:p>
          <a:p>
            <a:pPr>
              <a:lnSpc>
                <a:spcPts val="2800"/>
              </a:lnSpc>
            </a:pPr>
            <a:r>
              <a:rPr lang="en-US" sz="32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Development Services Department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B:\Job Data\Logos\C\New Circle City Logo\City Logo Gold Circle_seal only_96dp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5570" y="189417"/>
            <a:ext cx="40386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sz="2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Community Enhancement &amp; Compliance Division 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19370" y="28956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>
                <a:latin typeface="Century Gothic" pitchFamily="34" charset="0"/>
              </a:rPr>
              <a:t>Questions?</a:t>
            </a:r>
            <a:endParaRPr lang="en-US" sz="22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792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89417"/>
            <a:ext cx="4038600" cy="111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5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CITY OF FORT LAUDERDALE</a:t>
            </a:r>
          </a:p>
          <a:p>
            <a:pPr>
              <a:lnSpc>
                <a:spcPts val="2800"/>
              </a:lnSpc>
            </a:pPr>
            <a:r>
              <a:rPr lang="en-US" sz="32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Department of</a:t>
            </a:r>
          </a:p>
          <a:p>
            <a:pPr>
              <a:lnSpc>
                <a:spcPts val="2800"/>
              </a:lnSpc>
            </a:pPr>
            <a:r>
              <a:rPr lang="en-US" sz="32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Sustainable Development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5570" y="189417"/>
            <a:ext cx="40386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sz="2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Community Enhancement &amp; Compliance Division 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308891"/>
            <a:ext cx="8136834" cy="977109"/>
          </a:xfrm>
        </p:spPr>
        <p:txBody>
          <a:bodyPr/>
          <a:lstStyle/>
          <a:p>
            <a:r>
              <a:rPr lang="en-US" b="1" dirty="0">
                <a:latin typeface="Century Gothic" pitchFamily="34" charset="0"/>
              </a:rPr>
              <a:t>Presentation 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0634" y="2560637"/>
            <a:ext cx="8229600" cy="3382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latin typeface="Century Gothic" pitchFamily="34" charset="0"/>
              </a:rPr>
              <a:t>Program Overview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Century Gothic" pitchFamily="34" charset="0"/>
              </a:rPr>
              <a:t>Registration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Century Gothic" pitchFamily="34" charset="0"/>
              </a:rPr>
              <a:t>Inspections Standards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Century Gothic" pitchFamily="34" charset="0"/>
              </a:rPr>
              <a:t>Enforcement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Century Gothic" pitchFamily="34" charset="0"/>
              </a:rPr>
              <a:t>Technology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Century Gothic" pitchFamily="34" charset="0"/>
              </a:rPr>
              <a:t>Recommendations for Creating a Program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25FEB7-215C-0213-BBD0-36053382C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66" y="-27915"/>
            <a:ext cx="9160566" cy="14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0692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89417"/>
            <a:ext cx="4038600" cy="111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5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CITY OF FORT LAUDERDALE</a:t>
            </a:r>
          </a:p>
          <a:p>
            <a:pPr>
              <a:lnSpc>
                <a:spcPts val="2800"/>
              </a:lnSpc>
            </a:pPr>
            <a:r>
              <a:rPr lang="en-US" sz="32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Department of</a:t>
            </a:r>
          </a:p>
          <a:p>
            <a:pPr>
              <a:lnSpc>
                <a:spcPts val="2800"/>
              </a:lnSpc>
            </a:pPr>
            <a:r>
              <a:rPr lang="en-US" sz="32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Sustainable Development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5570" y="189417"/>
            <a:ext cx="40386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sz="2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Community Enhancement &amp; Compliance Division 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318144"/>
              </p:ext>
            </p:extLst>
          </p:nvPr>
        </p:nvGraphicFramePr>
        <p:xfrm>
          <a:off x="956945" y="1905000"/>
          <a:ext cx="7120255" cy="4578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4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07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entury Gothic" pitchFamily="34" charset="0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entury Gothic" pitchFamily="34" charset="0"/>
                        </a:rPr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7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entury Gothic" pitchFamily="34" charset="0"/>
                        </a:rPr>
                        <a:t>May 19,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entury Gothic" pitchFamily="34" charset="0"/>
                        </a:rPr>
                        <a:t>Short Term Rental  Enforcement Discussion at City Commission Conference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45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entury Gothic" pitchFamily="34" charset="0"/>
                        </a:rPr>
                        <a:t>August 18,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Article X, Vacation Rentals  Adopted</a:t>
                      </a:r>
                      <a:endParaRPr lang="en-US" sz="1100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33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entury Gothic" pitchFamily="34" charset="0"/>
                        </a:rPr>
                        <a:t>November 1, 2015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Article X, Vacation Rentals </a:t>
                      </a:r>
                      <a:r>
                        <a:rPr lang="en-US" sz="1100" dirty="0">
                          <a:latin typeface="Century Gothic" pitchFamily="34" charset="0"/>
                        </a:rPr>
                        <a:t>Effective</a:t>
                      </a:r>
                      <a:r>
                        <a:rPr lang="en-US" sz="1100" baseline="0" dirty="0">
                          <a:latin typeface="Century Gothic" pitchFamily="34" charset="0"/>
                        </a:rPr>
                        <a:t> for Enforcement</a:t>
                      </a:r>
                      <a:endParaRPr lang="en-US" sz="1100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33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entury Gothic" pitchFamily="34" charset="0"/>
                        </a:rPr>
                        <a:t>June 29,</a:t>
                      </a:r>
                      <a:r>
                        <a:rPr lang="en-US" sz="1100" b="1" baseline="0" dirty="0">
                          <a:latin typeface="Century Gothic" pitchFamily="34" charset="0"/>
                        </a:rPr>
                        <a:t>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entury Gothic" pitchFamily="34" charset="0"/>
                        </a:rPr>
                        <a:t>Public Outreach</a:t>
                      </a:r>
                      <a:r>
                        <a:rPr lang="en-US" sz="1100" baseline="0" dirty="0">
                          <a:latin typeface="Century Gothic" pitchFamily="34" charset="0"/>
                        </a:rPr>
                        <a:t> Meeting</a:t>
                      </a:r>
                      <a:endParaRPr lang="en-US" sz="1100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33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entury Gothic" pitchFamily="34" charset="0"/>
                        </a:rPr>
                        <a:t>July 14,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entury Gothic" pitchFamily="34" charset="0"/>
                        </a:rPr>
                        <a:t>Public Outreach</a:t>
                      </a:r>
                      <a:r>
                        <a:rPr lang="en-US" sz="1100" baseline="0" dirty="0">
                          <a:latin typeface="Century Gothic" pitchFamily="34" charset="0"/>
                        </a:rPr>
                        <a:t> </a:t>
                      </a:r>
                      <a:r>
                        <a:rPr lang="en-US" sz="1100" dirty="0">
                          <a:latin typeface="Century Gothic" pitchFamily="34" charset="0"/>
                        </a:rPr>
                        <a:t>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33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entury Gothic" pitchFamily="34" charset="0"/>
                        </a:rPr>
                        <a:t>August 4,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entury Gothic" pitchFamily="34" charset="0"/>
                        </a:rPr>
                        <a:t>Public Outreach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54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entury Gothic" pitchFamily="34" charset="0"/>
                        </a:rPr>
                        <a:t>September 22,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entury Gothic" pitchFamily="34" charset="0"/>
                        </a:rPr>
                        <a:t>Public Outreach</a:t>
                      </a:r>
                      <a:r>
                        <a:rPr lang="en-US" sz="1100" baseline="0" dirty="0">
                          <a:latin typeface="Century Gothic" pitchFamily="34" charset="0"/>
                        </a:rPr>
                        <a:t> Meeting –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Note:  Meeting directed at</a:t>
                      </a: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September 7, 2016 City Commission Meeting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33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entury Gothic" pitchFamily="34" charset="0"/>
                        </a:rPr>
                        <a:t>September</a:t>
                      </a:r>
                      <a:r>
                        <a:rPr lang="en-US" sz="1100" b="1" baseline="0" dirty="0">
                          <a:latin typeface="Century Gothic" pitchFamily="34" charset="0"/>
                        </a:rPr>
                        <a:t> 28, 2016</a:t>
                      </a:r>
                      <a:endParaRPr lang="en-US" sz="11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entury Gothic" pitchFamily="34" charset="0"/>
                        </a:rPr>
                        <a:t>Public Outreach 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33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entury Gothic" pitchFamily="34" charset="0"/>
                        </a:rPr>
                        <a:t>December 6,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entury Gothic" pitchFamily="34" charset="0"/>
                        </a:rPr>
                        <a:t>Article X,</a:t>
                      </a:r>
                      <a:r>
                        <a:rPr lang="en-US" sz="1100" baseline="0" dirty="0">
                          <a:latin typeface="Century Gothic" pitchFamily="34" charset="0"/>
                        </a:rPr>
                        <a:t> Vacation Rentals (Amended)  Adopted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45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entury Gothic" pitchFamily="34" charset="0"/>
                        </a:rPr>
                        <a:t>January 31,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Article X, Vacation Rentals (Amended) 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Effective</a:t>
                      </a: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for Enforcement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445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entury Gothic" pitchFamily="34" charset="0"/>
                        </a:rPr>
                        <a:t>May 6,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Contracted with New Vendor to Provide Monitoring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154720"/>
                  </a:ext>
                </a:extLst>
              </a:tr>
            </a:tbl>
          </a:graphicData>
        </a:graphic>
      </p:graphicFrame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457201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latin typeface="Century Gothic" pitchFamily="34" charset="0"/>
              </a:rPr>
              <a:t>Program Timeline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1EBEB6-DFC2-D119-B66D-3467A47EA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585"/>
            <a:ext cx="9144000" cy="14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6613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3583" y="1600200"/>
            <a:ext cx="8335617" cy="97710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entury Gothic" pitchFamily="34" charset="0"/>
              </a:rPr>
              <a:t>Florida Statutes Governing Vacation Rentals &amp; Enforcement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6591" y="3127529"/>
            <a:ext cx="8229600" cy="2739871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latin typeface="Century Gothic" pitchFamily="34" charset="0"/>
              </a:rPr>
              <a:t>Section 509.013, Florida Statutes</a:t>
            </a:r>
          </a:p>
          <a:p>
            <a:pPr lvl="1"/>
            <a:r>
              <a:rPr lang="en-US" dirty="0">
                <a:latin typeface="Century Gothic" pitchFamily="34" charset="0"/>
              </a:rPr>
              <a:t>Transient public lodging defined</a:t>
            </a:r>
          </a:p>
          <a:p>
            <a:r>
              <a:rPr lang="en-US" sz="3200" dirty="0">
                <a:latin typeface="Century Gothic" pitchFamily="34" charset="0"/>
              </a:rPr>
              <a:t>Section 509.242, Florida Statutes</a:t>
            </a:r>
          </a:p>
          <a:p>
            <a:pPr lvl="1"/>
            <a:r>
              <a:rPr lang="en-US" dirty="0">
                <a:latin typeface="Century Gothic" pitchFamily="34" charset="0"/>
              </a:rPr>
              <a:t>Vacation rental defined</a:t>
            </a:r>
          </a:p>
          <a:p>
            <a:r>
              <a:rPr lang="en-US" sz="3200" dirty="0">
                <a:latin typeface="Century Gothic" pitchFamily="34" charset="0"/>
              </a:rPr>
              <a:t>Chapter 162, Florida Statutes</a:t>
            </a:r>
          </a:p>
          <a:p>
            <a:pPr lvl="1"/>
            <a:r>
              <a:rPr lang="en-US" dirty="0">
                <a:latin typeface="Century Gothic" pitchFamily="34" charset="0"/>
              </a:rPr>
              <a:t>Enforcement of municipal codes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40AE01-2F2B-AD90-EC10-109683970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4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5507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" y="1524000"/>
            <a:ext cx="8915399" cy="133810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entury Gothic" pitchFamily="34" charset="0"/>
              </a:rPr>
              <a:t>City of Fort Lauderdale Ordinances Governing Vacation Rentals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6971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entury Gothic" pitchFamily="34" charset="0"/>
              </a:rPr>
              <a:t>Chapter 15 of the Code of Ordinances of the City of Fort Lauderdale</a:t>
            </a:r>
          </a:p>
          <a:p>
            <a:r>
              <a:rPr lang="en-US" sz="3200" dirty="0">
                <a:latin typeface="Century Gothic" pitchFamily="34" charset="0"/>
              </a:rPr>
              <a:t>Chapter 11 of the Code of Ordinances of the City of Fort Lauderdale</a:t>
            </a:r>
          </a:p>
          <a:p>
            <a:pPr marL="0" indent="0">
              <a:buNone/>
            </a:pPr>
            <a:endParaRPr lang="en-US" dirty="0">
              <a:latin typeface="Century Gothic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40AE01-2F2B-AD90-EC10-109683970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4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1695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89417"/>
            <a:ext cx="4038600" cy="111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5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CITY OF FORT LAUDERDALE</a:t>
            </a:r>
          </a:p>
          <a:p>
            <a:pPr>
              <a:lnSpc>
                <a:spcPts val="2800"/>
              </a:lnSpc>
            </a:pPr>
            <a:r>
              <a:rPr lang="en-US" sz="32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Department of</a:t>
            </a:r>
          </a:p>
          <a:p>
            <a:pPr>
              <a:lnSpc>
                <a:spcPts val="2800"/>
              </a:lnSpc>
            </a:pPr>
            <a:r>
              <a:rPr lang="en-US" sz="32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Sustainable Development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5570" y="189417"/>
            <a:ext cx="40386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sz="2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Community Enhancement &amp; Compliance Division 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1814" y="1219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latin typeface="Century Gothic" pitchFamily="34" charset="0"/>
              </a:rPr>
              <a:t>What is a Vacation Rental?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49226" y="2181531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entury Gothic" pitchFamily="34" charset="0"/>
              </a:rPr>
              <a:t>Types of Properties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28600" y="3097653"/>
            <a:ext cx="4116388" cy="3213574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entury Gothic" pitchFamily="34" charset="0"/>
              </a:rPr>
              <a:t>Unit or Group of Units in:</a:t>
            </a:r>
          </a:p>
          <a:p>
            <a:pPr lvl="1"/>
            <a:r>
              <a:rPr lang="en-US" dirty="0">
                <a:latin typeface="Century Gothic" pitchFamily="34" charset="0"/>
              </a:rPr>
              <a:t>Condominiums</a:t>
            </a:r>
          </a:p>
          <a:p>
            <a:pPr lvl="1"/>
            <a:r>
              <a:rPr lang="en-US" dirty="0">
                <a:latin typeface="Century Gothic" pitchFamily="34" charset="0"/>
              </a:rPr>
              <a:t>Cooperatives</a:t>
            </a:r>
          </a:p>
          <a:p>
            <a:r>
              <a:rPr lang="en-US" dirty="0">
                <a:latin typeface="Century Gothic" pitchFamily="34" charset="0"/>
              </a:rPr>
              <a:t>Individually or Collectively Owned:</a:t>
            </a:r>
          </a:p>
          <a:p>
            <a:pPr lvl="1"/>
            <a:r>
              <a:rPr lang="en-US" dirty="0">
                <a:latin typeface="Century Gothic" pitchFamily="34" charset="0"/>
              </a:rPr>
              <a:t>Single-Family</a:t>
            </a:r>
          </a:p>
          <a:p>
            <a:pPr lvl="1"/>
            <a:r>
              <a:rPr lang="en-US" dirty="0">
                <a:latin typeface="Century Gothic" pitchFamily="34" charset="0"/>
              </a:rPr>
              <a:t>Two-Family</a:t>
            </a:r>
          </a:p>
          <a:p>
            <a:pPr lvl="1"/>
            <a:r>
              <a:rPr lang="en-US" dirty="0">
                <a:latin typeface="Century Gothic" pitchFamily="34" charset="0"/>
              </a:rPr>
              <a:t>Three-Family</a:t>
            </a:r>
          </a:p>
          <a:p>
            <a:pPr lvl="1"/>
            <a:r>
              <a:rPr lang="en-US" dirty="0">
                <a:latin typeface="Century Gothic" pitchFamily="34" charset="0"/>
              </a:rPr>
              <a:t>Four-Family</a:t>
            </a:r>
          </a:p>
          <a:p>
            <a:pPr marL="0" lvl="1" indent="0">
              <a:buNone/>
            </a:pPr>
            <a:endParaRPr lang="en-US" dirty="0">
              <a:latin typeface="Century Gothic" pitchFamily="34" charset="0"/>
            </a:endParaRPr>
          </a:p>
          <a:p>
            <a:pPr marL="457200" lvl="1" indent="0">
              <a:buNone/>
            </a:pPr>
            <a:endParaRPr lang="en-US" dirty="0">
              <a:latin typeface="Century Gothic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03404" y="2181531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entury Gothic" pitchFamily="34" charset="0"/>
              </a:rPr>
              <a:t>Duration of Stay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03404" y="3200400"/>
            <a:ext cx="4131366" cy="24384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entury Gothic" pitchFamily="34" charset="0"/>
              </a:rPr>
              <a:t>Four or more times in a calendar year for less than 30 days or one calendar month (whichever is less).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A69260-04A7-EE1E-722F-AB6A6D620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66" y="0"/>
            <a:ext cx="9160566" cy="14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3370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89417"/>
            <a:ext cx="4038600" cy="111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5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CITY OF FORT LAUDERDALE</a:t>
            </a:r>
          </a:p>
          <a:p>
            <a:pPr>
              <a:lnSpc>
                <a:spcPts val="2800"/>
              </a:lnSpc>
            </a:pPr>
            <a:r>
              <a:rPr lang="en-US" sz="32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Department of</a:t>
            </a:r>
          </a:p>
          <a:p>
            <a:pPr>
              <a:lnSpc>
                <a:spcPts val="2800"/>
              </a:lnSpc>
            </a:pPr>
            <a:r>
              <a:rPr lang="en-US" sz="32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Sustainable Development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5570" y="189417"/>
            <a:ext cx="40386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sz="2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Community Enhancement &amp; Compliance Division 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200" y="121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entury Gothic" pitchFamily="34" charset="0"/>
              </a:rPr>
              <a:t>What is Not a Vacation Rental?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4400" y="2450018"/>
            <a:ext cx="7772400" cy="36761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entury Gothic" pitchFamily="34" charset="0"/>
              </a:rPr>
              <a:t>Timeshares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entury Gothic" pitchFamily="34" charset="0"/>
              </a:rPr>
              <a:t>Any property with 5+ Units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entury Gothic" pitchFamily="34" charset="0"/>
              </a:rPr>
              <a:t>Accessory structures in specific zoning areas</a:t>
            </a:r>
          </a:p>
          <a:p>
            <a:pPr marL="457200" lvl="1" indent="0">
              <a:buNone/>
            </a:pPr>
            <a:endParaRPr lang="en-US" dirty="0">
              <a:latin typeface="Century Gothic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4FD8DB-CD57-884B-9D4D-8A9E89EEF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875"/>
            <a:ext cx="9144000" cy="14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8991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20426</TotalTime>
  <Words>1339</Words>
  <Application>Microsoft Office PowerPoint</Application>
  <PresentationFormat>On-screen Show (4:3)</PresentationFormat>
  <Paragraphs>334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Century Gothic</vt:lpstr>
      <vt:lpstr>Wingdings</vt:lpstr>
      <vt:lpstr>Office Theme</vt:lpstr>
      <vt:lpstr>1_Office Theme</vt:lpstr>
      <vt:lpstr>Vacation Rental Registration and Enforcement Program</vt:lpstr>
      <vt:lpstr>Porshia’s Background</vt:lpstr>
      <vt:lpstr>Katrina’s Background</vt:lpstr>
      <vt:lpstr>Presentation Overview</vt:lpstr>
      <vt:lpstr>Program Timeline</vt:lpstr>
      <vt:lpstr>Florida Statutes Governing Vacation Rentals &amp; Enforcement</vt:lpstr>
      <vt:lpstr>City of Fort Lauderdale Ordinances Governing Vacation Rentals</vt:lpstr>
      <vt:lpstr>What is a Vacation Rental?</vt:lpstr>
      <vt:lpstr>What is Not a Vacation Rental?</vt:lpstr>
      <vt:lpstr>Program Staff Resources</vt:lpstr>
      <vt:lpstr>Website Essentials www.fortlauderdale.gov/vacationrental </vt:lpstr>
      <vt:lpstr>Registration Process www.fortlauderdale.gov/vacationrental </vt:lpstr>
      <vt:lpstr>State and County Licensing</vt:lpstr>
      <vt:lpstr>DBPR</vt:lpstr>
      <vt:lpstr>DOR</vt:lpstr>
      <vt:lpstr>Broward County Business Tax</vt:lpstr>
      <vt:lpstr>Broward County Tourist Tax</vt:lpstr>
      <vt:lpstr>City of Fort Lauderdale Licensing</vt:lpstr>
      <vt:lpstr>Inspections Standards www.fortlauderdale.gov/vacationrental </vt:lpstr>
      <vt:lpstr>Exterior Inspection</vt:lpstr>
      <vt:lpstr>Document Folder</vt:lpstr>
      <vt:lpstr>Interior Inspection</vt:lpstr>
      <vt:lpstr>Swimming Pools, Spas, Hot Tubs</vt:lpstr>
      <vt:lpstr>PowerPoint Presentation</vt:lpstr>
      <vt:lpstr>Enforcement vacationrental@fortlauderdale.gov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Technology – Monitoring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Porshia Goldwire</dc:creator>
  <cp:lastModifiedBy>Katrina Jordan</cp:lastModifiedBy>
  <cp:revision>78</cp:revision>
  <dcterms:created xsi:type="dcterms:W3CDTF">2017-05-24T14:47:26Z</dcterms:created>
  <dcterms:modified xsi:type="dcterms:W3CDTF">2022-10-04T00:12:11Z</dcterms:modified>
</cp:coreProperties>
</file>